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52" r:id="rId6"/>
    <p:sldMasterId id="2147483658" r:id="rId7"/>
  </p:sldMasterIdLst>
  <p:handoutMasterIdLst>
    <p:handoutMasterId r:id="rId24"/>
  </p:handoutMasterIdLst>
  <p:sldIdLst>
    <p:sldId id="271" r:id="rId8"/>
    <p:sldId id="292" r:id="rId9"/>
    <p:sldId id="279" r:id="rId10"/>
    <p:sldId id="293" r:id="rId11"/>
    <p:sldId id="273" r:id="rId12"/>
    <p:sldId id="285" r:id="rId13"/>
    <p:sldId id="286" r:id="rId14"/>
    <p:sldId id="280" r:id="rId15"/>
    <p:sldId id="287" r:id="rId16"/>
    <p:sldId id="277" r:id="rId17"/>
    <p:sldId id="291" r:id="rId18"/>
    <p:sldId id="282" r:id="rId19"/>
    <p:sldId id="294" r:id="rId20"/>
    <p:sldId id="289" r:id="rId21"/>
    <p:sldId id="290"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9129"/>
    <a:srgbClr val="E9B562"/>
    <a:srgbClr val="F7B01E"/>
    <a:srgbClr val="EE6E50"/>
    <a:srgbClr val="006CB2"/>
    <a:srgbClr val="535E91"/>
    <a:srgbClr val="F04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7638"/>
  </p:normalViewPr>
  <p:slideViewPr>
    <p:cSldViewPr snapToGrid="0" snapToObjects="1">
      <p:cViewPr varScale="1">
        <p:scale>
          <a:sx n="63" d="100"/>
          <a:sy n="63" d="100"/>
        </p:scale>
        <p:origin x="72" y="172"/>
      </p:cViewPr>
      <p:guideLst/>
    </p:cSldViewPr>
  </p:slideViewPr>
  <p:notesTextViewPr>
    <p:cViewPr>
      <p:scale>
        <a:sx n="1" d="1"/>
        <a:sy n="1" d="1"/>
      </p:scale>
      <p:origin x="0" y="0"/>
    </p:cViewPr>
  </p:notesTextViewPr>
  <p:notesViewPr>
    <p:cSldViewPr snapToGrid="0" snapToObjects="1">
      <p:cViewPr varScale="1">
        <p:scale>
          <a:sx n="118" d="100"/>
          <a:sy n="118" d="100"/>
        </p:scale>
        <p:origin x="45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37A571-4E21-3241-B04F-CE65251E00A9}" type="datetimeFigureOut">
              <a:rPr lang="en-US" smtClean="0"/>
              <a:t>5/20/2020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E7F03-AD05-154B-924B-25C63A3826B5}" type="slidenum">
              <a:rPr lang="en-US" smtClean="0"/>
              <a:t>‹#›</a:t>
            </a:fld>
            <a:endParaRPr lang="en-US"/>
          </a:p>
        </p:txBody>
      </p:sp>
    </p:spTree>
    <p:extLst>
      <p:ext uri="{BB962C8B-B14F-4D97-AF65-F5344CB8AC3E}">
        <p14:creationId xmlns:p14="http://schemas.microsoft.com/office/powerpoint/2010/main" val="167884138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5597912"/>
          </a:xfrm>
          <a:prstGeom prst="rect">
            <a:avLst/>
          </a:prstGeom>
        </p:spPr>
      </p:pic>
      <p:sp>
        <p:nvSpPr>
          <p:cNvPr id="19" name="Text Placeholder 19">
            <a:extLst>
              <a:ext uri="{FF2B5EF4-FFF2-40B4-BE49-F238E27FC236}">
                <a16:creationId xmlns:a16="http://schemas.microsoft.com/office/drawing/2014/main" id="{F167411D-CA14-CC4F-83C2-BF0F3CA576F2}"/>
              </a:ext>
            </a:extLst>
          </p:cNvPr>
          <p:cNvSpPr>
            <a:spLocks noGrp="1"/>
          </p:cNvSpPr>
          <p:nvPr>
            <p:ph type="body" sz="quarter" idx="10" hasCustomPrompt="1"/>
          </p:nvPr>
        </p:nvSpPr>
        <p:spPr>
          <a:xfrm>
            <a:off x="424540" y="1278269"/>
            <a:ext cx="6218023" cy="9367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baseline="0">
                <a:latin typeface="Calibri" panose="020F0502020204030204" pitchFamily="34" charset="0"/>
                <a:cs typeface="Calibri" panose="020F0502020204030204" pitchFamily="34" charset="0"/>
              </a:defRPr>
            </a:lvl1pPr>
          </a:lstStyle>
          <a:p>
            <a:pPr lvl="0"/>
            <a:r>
              <a:rPr lang="en-US" dirty="0"/>
              <a:t>Resource title here</a:t>
            </a:r>
          </a:p>
        </p:txBody>
      </p:sp>
      <p:sp>
        <p:nvSpPr>
          <p:cNvPr id="20" name="Text Placeholder 19">
            <a:extLst>
              <a:ext uri="{FF2B5EF4-FFF2-40B4-BE49-F238E27FC236}">
                <a16:creationId xmlns:a16="http://schemas.microsoft.com/office/drawing/2014/main" id="{A96B35DA-0565-924F-AD5D-5CCE9933633E}"/>
              </a:ext>
            </a:extLst>
          </p:cNvPr>
          <p:cNvSpPr>
            <a:spLocks noGrp="1"/>
          </p:cNvSpPr>
          <p:nvPr>
            <p:ph type="body" sz="quarter" idx="11" hasCustomPrompt="1"/>
          </p:nvPr>
        </p:nvSpPr>
        <p:spPr>
          <a:xfrm>
            <a:off x="419415" y="229176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3000" b="0" i="0" baseline="0">
                <a:latin typeface="Calibri" panose="020F0502020204030204" pitchFamily="34" charset="0"/>
                <a:cs typeface="Calibri" panose="020F0502020204030204" pitchFamily="34" charset="0"/>
              </a:defRPr>
            </a:lvl1pPr>
          </a:lstStyle>
          <a:p>
            <a:pPr lvl="0"/>
            <a:r>
              <a:rPr lang="en-US" dirty="0"/>
              <a:t>Resource subtitle here</a:t>
            </a:r>
          </a:p>
        </p:txBody>
      </p:sp>
      <p:sp>
        <p:nvSpPr>
          <p:cNvPr id="21" name="Text Placeholder 19">
            <a:extLst>
              <a:ext uri="{FF2B5EF4-FFF2-40B4-BE49-F238E27FC236}">
                <a16:creationId xmlns:a16="http://schemas.microsoft.com/office/drawing/2014/main" id="{98FBBC6E-3130-444A-AF01-62BF6AD8DEE0}"/>
              </a:ext>
            </a:extLst>
          </p:cNvPr>
          <p:cNvSpPr>
            <a:spLocks noGrp="1"/>
          </p:cNvSpPr>
          <p:nvPr>
            <p:ph type="body" sz="quarter" idx="12" hasCustomPrompt="1"/>
          </p:nvPr>
        </p:nvSpPr>
        <p:spPr>
          <a:xfrm>
            <a:off x="446140" y="280828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latin typeface="Calibri Light" panose="020F0302020204030204" pitchFamily="34" charset="0"/>
                <a:cs typeface="Calibri Light" panose="020F0302020204030204" pitchFamily="34" charset="0"/>
              </a:defRPr>
            </a:lvl1pPr>
          </a:lstStyle>
          <a:p>
            <a:pPr lvl="0"/>
            <a:r>
              <a:rPr lang="en-US" dirty="0"/>
              <a:t>Name here, title here, date xx/xx/</a:t>
            </a:r>
            <a:r>
              <a:rPr lang="en-US" dirty="0" err="1"/>
              <a:t>xxxx</a:t>
            </a:r>
            <a:endParaRPr lang="en-US" dirty="0"/>
          </a:p>
        </p:txBody>
      </p:sp>
      <p:sp>
        <p:nvSpPr>
          <p:cNvPr id="11" name="Triangle 10"/>
          <p:cNvSpPr/>
          <p:nvPr userDrawn="1"/>
        </p:nvSpPr>
        <p:spPr>
          <a:xfrm rot="1903305">
            <a:off x="10197920" y="504818"/>
            <a:ext cx="1543003" cy="133017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9823645" y="2527961"/>
            <a:ext cx="1638324" cy="1638324"/>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9559406" y="2369039"/>
            <a:ext cx="1799495" cy="1724974"/>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p:cNvSpPr/>
          <p:nvPr userDrawn="1"/>
        </p:nvSpPr>
        <p:spPr>
          <a:xfrm rot="2428000">
            <a:off x="10317875" y="300133"/>
            <a:ext cx="1567224" cy="1351055"/>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p:cNvPicPr>
            <a:picLocks noChangeAspect="1"/>
          </p:cNvPicPr>
          <p:nvPr userDrawn="1"/>
        </p:nvPicPr>
        <p:blipFill>
          <a:blip r:embed="rId3"/>
          <a:stretch>
            <a:fillRect/>
          </a:stretch>
        </p:blipFill>
        <p:spPr>
          <a:xfrm>
            <a:off x="3189250" y="3475217"/>
            <a:ext cx="8869454" cy="2122695"/>
          </a:xfrm>
          <a:prstGeom prst="rect">
            <a:avLst/>
          </a:prstGeom>
        </p:spPr>
      </p:pic>
      <p:pic>
        <p:nvPicPr>
          <p:cNvPr id="17" name="Picture 16"/>
          <p:cNvPicPr>
            <a:picLocks noChangeAspect="1"/>
          </p:cNvPicPr>
          <p:nvPr userDrawn="1"/>
        </p:nvPicPr>
        <p:blipFill>
          <a:blip r:embed="rId4"/>
          <a:stretch>
            <a:fillRect/>
          </a:stretch>
        </p:blipFill>
        <p:spPr>
          <a:xfrm>
            <a:off x="8245087" y="1463864"/>
            <a:ext cx="1535980" cy="1518657"/>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23" name="Straight Connector 2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7"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100254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184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1">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
            <a:ext cx="12192000" cy="5495746"/>
          </a:xfrm>
          <a:prstGeom prst="rect">
            <a:avLst/>
          </a:prstGeom>
          <a:solidFill>
            <a:srgbClr val="E9B56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7542070" y="2253007"/>
            <a:ext cx="3995525" cy="3830062"/>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4142996" y="197962"/>
            <a:ext cx="3399074" cy="325831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4" name="TextBox 3">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7"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064066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6"/>
            <a:ext cx="12192000" cy="5498402"/>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66053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2656"/>
            <a:ext cx="12190730" cy="5498403"/>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848938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3744916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42990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765258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3034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06948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717278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374839"/>
            <a:ext cx="924194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5" name="Straight Connector 4"/>
          <p:cNvCxnSpPr/>
          <p:nvPr userDrawn="1"/>
        </p:nvCxnSpPr>
        <p:spPr>
          <a:xfrm>
            <a:off x="1273653" y="2215299"/>
            <a:ext cx="9158140"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9"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partner logo</a:t>
            </a:r>
          </a:p>
        </p:txBody>
      </p:sp>
      <p:cxnSp>
        <p:nvCxnSpPr>
          <p:cNvPr id="10" name="Straight Connector 9"/>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toolkit logo</a:t>
            </a:r>
          </a:p>
        </p:txBody>
      </p:sp>
    </p:spTree>
    <p:extLst>
      <p:ext uri="{BB962C8B-B14F-4D97-AF65-F5344CB8AC3E}">
        <p14:creationId xmlns:p14="http://schemas.microsoft.com/office/powerpoint/2010/main" val="4272051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6"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1539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5" name="Picture Placeholder 4"/>
          <p:cNvSpPr>
            <a:spLocks noGrp="1"/>
          </p:cNvSpPr>
          <p:nvPr>
            <p:ph type="pic" sz="quarter" idx="15"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6" name="Straight Connector 15"/>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29229368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1.tif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11745"/>
      </p:ext>
    </p:extLst>
  </p:cSld>
  <p:clrMap bg1="lt1" tx1="dk1" bg2="lt2" tx2="dk2" accent1="accent1" accent2="accent2" accent3="accent3" accent4="accent4" accent5="accent5" accent6="accent6" hlink="hlink" folHlink="folHlink"/>
  <p:sldLayoutIdLst>
    <p:sldLayoutId id="2147483673" r:id="rId1"/>
    <p:sldLayoutId id="2147483667"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788773" y="5692173"/>
            <a:ext cx="1061445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9"/>
          <a:stretch>
            <a:fillRect/>
          </a:stretch>
        </p:blipFill>
        <p:spPr>
          <a:xfrm>
            <a:off x="0" y="1"/>
            <a:ext cx="12192000" cy="1216058"/>
          </a:xfrm>
          <a:prstGeom prst="rect">
            <a:avLst/>
          </a:prstGeom>
        </p:spPr>
      </p:pic>
    </p:spTree>
    <p:extLst>
      <p:ext uri="{BB962C8B-B14F-4D97-AF65-F5344CB8AC3E}">
        <p14:creationId xmlns:p14="http://schemas.microsoft.com/office/powerpoint/2010/main" val="26275173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5" r:id="rId4"/>
    <p:sldLayoutId id="2147483657" r:id="rId5"/>
    <p:sldLayoutId id="2147483663" r:id="rId6"/>
    <p:sldLayoutId id="214748366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6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2921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36.jp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jpg"/><Relationship Id="rId7"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12.jpe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1.jp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0.png"/><Relationship Id="rId16"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2.jpeg"/><Relationship Id="rId9" Type="http://schemas.openxmlformats.org/officeDocument/2006/relationships/image" Target="../media/image18.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Careers and Aspiration</a:t>
            </a:r>
          </a:p>
        </p:txBody>
      </p:sp>
      <p:sp>
        <p:nvSpPr>
          <p:cNvPr id="3" name="Text Placeholder 2"/>
          <p:cNvSpPr>
            <a:spLocks noGrp="1"/>
          </p:cNvSpPr>
          <p:nvPr>
            <p:ph type="body" sz="quarter" idx="11"/>
          </p:nvPr>
        </p:nvSpPr>
        <p:spPr>
          <a:xfrm>
            <a:off x="419415" y="2002054"/>
            <a:ext cx="6218023" cy="425836"/>
          </a:xfrm>
        </p:spPr>
        <p:txBody>
          <a:bodyPr/>
          <a:lstStyle/>
          <a:p>
            <a:r>
              <a:rPr lang="en-GB" sz="3200" dirty="0"/>
              <a:t>Why is careers related learning important in primary schools? </a:t>
            </a:r>
          </a:p>
        </p:txBody>
      </p:sp>
      <p:sp>
        <p:nvSpPr>
          <p:cNvPr id="4" name="Text Placeholder 3"/>
          <p:cNvSpPr>
            <a:spLocks noGrp="1"/>
          </p:cNvSpPr>
          <p:nvPr>
            <p:ph type="body" sz="quarter" idx="12"/>
          </p:nvPr>
        </p:nvSpPr>
        <p:spPr>
          <a:xfrm>
            <a:off x="446140" y="3021203"/>
            <a:ext cx="6218023" cy="425836"/>
          </a:xfrm>
        </p:spPr>
        <p:txBody>
          <a:bodyPr/>
          <a:lstStyle/>
          <a:p>
            <a:r>
              <a:rPr lang="en-US" dirty="0"/>
              <a:t>East Sussex Primary Careers Hub</a:t>
            </a:r>
          </a:p>
        </p:txBody>
      </p:sp>
      <p:pic>
        <p:nvPicPr>
          <p:cNvPr id="10" name="Picture 9" descr="A close up of a sign&#10;&#10;Description automatically generated">
            <a:extLst>
              <a:ext uri="{FF2B5EF4-FFF2-40B4-BE49-F238E27FC236}">
                <a16:creationId xmlns:a16="http://schemas.microsoft.com/office/drawing/2014/main" id="{161F3DE9-3C03-4E84-B1E4-DC5714D7BC70}"/>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299EC0A6-B3FC-470C-85E0-4A824E97803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2660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 Skills Builder </a:t>
            </a:r>
            <a:r>
              <a:rPr lang="en-US" dirty="0" err="1"/>
              <a:t>Programme</a:t>
            </a:r>
            <a:endParaRPr lang="en-US" dirty="0"/>
          </a:p>
        </p:txBody>
      </p:sp>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CE75926C-13C0-4852-B0A4-71B316B9D294}"/>
              </a:ext>
            </a:extLst>
          </p:cNvPr>
          <p:cNvGrpSpPr/>
          <p:nvPr/>
        </p:nvGrpSpPr>
        <p:grpSpPr>
          <a:xfrm>
            <a:off x="1808371" y="1051223"/>
            <a:ext cx="8575258" cy="5015490"/>
            <a:chOff x="307936" y="4105446"/>
            <a:chExt cx="4351665" cy="2413992"/>
          </a:xfrm>
        </p:grpSpPr>
        <p:pic>
          <p:nvPicPr>
            <p:cNvPr id="8" name="Picture 7" descr="The eight essential skills">
              <a:extLst>
                <a:ext uri="{FF2B5EF4-FFF2-40B4-BE49-F238E27FC236}">
                  <a16:creationId xmlns:a16="http://schemas.microsoft.com/office/drawing/2014/main" id="{B1E240B0-8572-4C00-9823-552BF4E8AB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000"/>
            <a:stretch/>
          </p:blipFill>
          <p:spPr bwMode="auto">
            <a:xfrm>
              <a:off x="307936" y="4105446"/>
              <a:ext cx="4120048" cy="13622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eight essential skills">
              <a:extLst>
                <a:ext uri="{FF2B5EF4-FFF2-40B4-BE49-F238E27FC236}">
                  <a16:creationId xmlns:a16="http://schemas.microsoft.com/office/drawing/2014/main" id="{F6E98860-C2F1-49CD-BAD8-6AAB454B58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539552" y="5157192"/>
              <a:ext cx="4120049" cy="13622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3380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273653" y="1613925"/>
            <a:ext cx="4286886" cy="461732"/>
          </a:xfrm>
        </p:spPr>
        <p:txBody>
          <a:bodyPr/>
          <a:lstStyle/>
          <a:p>
            <a:r>
              <a:rPr lang="en-GB" sz="3200" dirty="0"/>
              <a:t>Challenge stereotypes</a:t>
            </a:r>
          </a:p>
          <a:p>
            <a:endParaRPr lang="en-US" sz="2400" dirty="0"/>
          </a:p>
        </p:txBody>
      </p:sp>
      <p:sp>
        <p:nvSpPr>
          <p:cNvPr id="5" name="Text Placeholder 4"/>
          <p:cNvSpPr>
            <a:spLocks noGrp="1"/>
          </p:cNvSpPr>
          <p:nvPr>
            <p:ph type="body" sz="quarter" idx="12"/>
          </p:nvPr>
        </p:nvSpPr>
        <p:spPr>
          <a:xfrm>
            <a:off x="1273653" y="2439448"/>
            <a:ext cx="4286887" cy="3138849"/>
          </a:xfrm>
        </p:spPr>
        <p:txBody>
          <a:bodyPr/>
          <a:lstStyle/>
          <a:p>
            <a:r>
              <a:rPr lang="en-GB" dirty="0">
                <a:solidFill>
                  <a:schemeClr val="accent5">
                    <a:lumMod val="25000"/>
                  </a:schemeClr>
                </a:solidFill>
              </a:rPr>
              <a:t>Careers Related Learning uses every opportunity to challenge stereotypes though discussion, and inviting visitors with careers children might not expect. This will reinforce the idea that careers must be open to all. </a:t>
            </a:r>
          </a:p>
          <a:p>
            <a:endParaRPr lang="en-US" dirty="0"/>
          </a:p>
        </p:txBody>
      </p:sp>
      <p:pic>
        <p:nvPicPr>
          <p:cNvPr id="8" name="Picture 7" descr="A close up of a sign&#10;&#10;Description automatically generated">
            <a:extLst>
              <a:ext uri="{FF2B5EF4-FFF2-40B4-BE49-F238E27FC236}">
                <a16:creationId xmlns:a16="http://schemas.microsoft.com/office/drawing/2014/main" id="{65339FF0-D65D-4F32-86FA-3147E2837F18}"/>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E76C6486-9FDF-4F89-98DE-D841C217B5AF}"/>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4" name="Picture 3" descr="A person using a computer&#10;&#10;Description automatically generated">
            <a:extLst>
              <a:ext uri="{FF2B5EF4-FFF2-40B4-BE49-F238E27FC236}">
                <a16:creationId xmlns:a16="http://schemas.microsoft.com/office/drawing/2014/main" id="{7EB0F874-E6EA-4336-96F7-66AECFB97C7C}"/>
              </a:ext>
            </a:extLst>
          </p:cNvPr>
          <p:cNvPicPr>
            <a:picLocks noChangeAspect="1"/>
          </p:cNvPicPr>
          <p:nvPr/>
        </p:nvPicPr>
        <p:blipFill>
          <a:blip r:embed="rId4"/>
          <a:stretch>
            <a:fillRect/>
          </a:stretch>
        </p:blipFill>
        <p:spPr>
          <a:xfrm>
            <a:off x="5818909" y="1613925"/>
            <a:ext cx="5687766" cy="3788786"/>
          </a:xfrm>
          <a:prstGeom prst="rect">
            <a:avLst/>
          </a:prstGeom>
        </p:spPr>
      </p:pic>
    </p:spTree>
    <p:extLst>
      <p:ext uri="{BB962C8B-B14F-4D97-AF65-F5344CB8AC3E}">
        <p14:creationId xmlns:p14="http://schemas.microsoft.com/office/powerpoint/2010/main" val="3334628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Thoughts for the future</a:t>
            </a:r>
          </a:p>
        </p:txBody>
      </p:sp>
      <p:pic>
        <p:nvPicPr>
          <p:cNvPr id="5" name="Picture 4" descr="A close up of a sign&#10;&#10;Description automatically generated">
            <a:extLst>
              <a:ext uri="{FF2B5EF4-FFF2-40B4-BE49-F238E27FC236}">
                <a16:creationId xmlns:a16="http://schemas.microsoft.com/office/drawing/2014/main" id="{DACFF9B3-6FD8-4072-A7EF-644BF9FE4104}"/>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706F1ED1-F302-4D9D-817D-A82D58AB2B3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256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69A117-CD89-4C69-AC04-93A625BD6E05}"/>
              </a:ext>
            </a:extLst>
          </p:cNvPr>
          <p:cNvSpPr>
            <a:spLocks noGrp="1"/>
          </p:cNvSpPr>
          <p:nvPr>
            <p:ph type="body" sz="quarter" idx="10"/>
          </p:nvPr>
        </p:nvSpPr>
        <p:spPr/>
        <p:txBody>
          <a:bodyPr/>
          <a:lstStyle/>
          <a:p>
            <a:r>
              <a:rPr lang="en-GB" dirty="0"/>
              <a:t>Career Paths</a:t>
            </a:r>
          </a:p>
        </p:txBody>
      </p:sp>
      <p:pic>
        <p:nvPicPr>
          <p:cNvPr id="5" name="Picture 4" descr="A close up of a sign&#10;&#10;Description automatically generated">
            <a:extLst>
              <a:ext uri="{FF2B5EF4-FFF2-40B4-BE49-F238E27FC236}">
                <a16:creationId xmlns:a16="http://schemas.microsoft.com/office/drawing/2014/main" id="{6BAB350D-C8B7-41D5-A612-A4AAB8007631}"/>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55EDE114-55BE-46F0-8218-AEBD70778C6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2" name="Picture 11" descr="A close up of a logo&#10;&#10;Description automatically generated">
            <a:extLst>
              <a:ext uri="{FF2B5EF4-FFF2-40B4-BE49-F238E27FC236}">
                <a16:creationId xmlns:a16="http://schemas.microsoft.com/office/drawing/2014/main" id="{BC649CDC-64D8-47C5-8AA7-02F62B6DB23A}"/>
              </a:ext>
            </a:extLst>
          </p:cNvPr>
          <p:cNvPicPr>
            <a:picLocks noChangeAspect="1"/>
          </p:cNvPicPr>
          <p:nvPr/>
        </p:nvPicPr>
        <p:blipFill>
          <a:blip r:embed="rId4"/>
          <a:stretch>
            <a:fillRect/>
          </a:stretch>
        </p:blipFill>
        <p:spPr>
          <a:xfrm>
            <a:off x="3315333" y="330746"/>
            <a:ext cx="7560000" cy="5344584"/>
          </a:xfrm>
          <a:prstGeom prst="rect">
            <a:avLst/>
          </a:prstGeom>
        </p:spPr>
      </p:pic>
      <p:pic>
        <p:nvPicPr>
          <p:cNvPr id="14" name="Picture 13" descr="A close up of a logo&#10;&#10;Description automatically generated">
            <a:extLst>
              <a:ext uri="{FF2B5EF4-FFF2-40B4-BE49-F238E27FC236}">
                <a16:creationId xmlns:a16="http://schemas.microsoft.com/office/drawing/2014/main" id="{A2E6B589-78F7-4F29-97E4-33347A3E054F}"/>
              </a:ext>
            </a:extLst>
          </p:cNvPr>
          <p:cNvPicPr>
            <a:picLocks noChangeAspect="1"/>
          </p:cNvPicPr>
          <p:nvPr/>
        </p:nvPicPr>
        <p:blipFill>
          <a:blip r:embed="rId5"/>
          <a:stretch>
            <a:fillRect/>
          </a:stretch>
        </p:blipFill>
        <p:spPr>
          <a:xfrm>
            <a:off x="3315333" y="330746"/>
            <a:ext cx="7560000" cy="5344584"/>
          </a:xfrm>
          <a:prstGeom prst="rect">
            <a:avLst/>
          </a:prstGeom>
        </p:spPr>
      </p:pic>
      <p:pic>
        <p:nvPicPr>
          <p:cNvPr id="16" name="Picture 15" descr="A close up of a logo&#10;&#10;Description automatically generated">
            <a:extLst>
              <a:ext uri="{FF2B5EF4-FFF2-40B4-BE49-F238E27FC236}">
                <a16:creationId xmlns:a16="http://schemas.microsoft.com/office/drawing/2014/main" id="{6353197F-D80D-4B83-B467-A50424FA5296}"/>
              </a:ext>
            </a:extLst>
          </p:cNvPr>
          <p:cNvPicPr>
            <a:picLocks noChangeAspect="1"/>
          </p:cNvPicPr>
          <p:nvPr/>
        </p:nvPicPr>
        <p:blipFill>
          <a:blip r:embed="rId6"/>
          <a:stretch>
            <a:fillRect/>
          </a:stretch>
        </p:blipFill>
        <p:spPr>
          <a:xfrm>
            <a:off x="3315333" y="330746"/>
            <a:ext cx="7560000" cy="5344584"/>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FAE1C12B-015E-42D3-B6BA-C9006D4491AF}"/>
              </a:ext>
            </a:extLst>
          </p:cNvPr>
          <p:cNvPicPr>
            <a:picLocks noChangeAspect="1"/>
          </p:cNvPicPr>
          <p:nvPr/>
        </p:nvPicPr>
        <p:blipFill>
          <a:blip r:embed="rId7"/>
          <a:stretch>
            <a:fillRect/>
          </a:stretch>
        </p:blipFill>
        <p:spPr>
          <a:xfrm>
            <a:off x="3315333" y="330746"/>
            <a:ext cx="7560000" cy="5344584"/>
          </a:xfrm>
          <a:prstGeom prst="rect">
            <a:avLst/>
          </a:prstGeom>
        </p:spPr>
      </p:pic>
    </p:spTree>
    <p:extLst>
      <p:ext uri="{BB962C8B-B14F-4D97-AF65-F5344CB8AC3E}">
        <p14:creationId xmlns:p14="http://schemas.microsoft.com/office/powerpoint/2010/main" val="401181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273653" y="1279703"/>
            <a:ext cx="4286886" cy="461732"/>
          </a:xfrm>
        </p:spPr>
        <p:txBody>
          <a:bodyPr/>
          <a:lstStyle/>
          <a:p>
            <a:r>
              <a:rPr lang="en-GB" sz="3200" dirty="0"/>
              <a:t>Be aware of different career paths</a:t>
            </a:r>
          </a:p>
          <a:p>
            <a:endParaRPr lang="en-US" sz="2400" dirty="0"/>
          </a:p>
        </p:txBody>
      </p:sp>
      <p:sp>
        <p:nvSpPr>
          <p:cNvPr id="5" name="Text Placeholder 4"/>
          <p:cNvSpPr>
            <a:spLocks noGrp="1"/>
          </p:cNvSpPr>
          <p:nvPr>
            <p:ph type="body" sz="quarter" idx="12"/>
          </p:nvPr>
        </p:nvSpPr>
        <p:spPr>
          <a:xfrm>
            <a:off x="1273653" y="2439448"/>
            <a:ext cx="4462129" cy="3413745"/>
          </a:xfrm>
        </p:spPr>
        <p:txBody>
          <a:bodyPr/>
          <a:lstStyle/>
          <a:p>
            <a:pPr marL="342900" indent="-342900">
              <a:buFont typeface="Arial" panose="020B0604020202020204" pitchFamily="34" charset="0"/>
              <a:buChar char="•"/>
            </a:pPr>
            <a:r>
              <a:rPr lang="en-GB" dirty="0">
                <a:solidFill>
                  <a:schemeClr val="accent5">
                    <a:lumMod val="25000"/>
                  </a:schemeClr>
                </a:solidFill>
              </a:rPr>
              <a:t>Encourage your child to aim high and not to be put off by cost of study. Explore bursaries, grants and loans as an option.</a:t>
            </a:r>
          </a:p>
          <a:p>
            <a:pPr marL="342900" indent="-342900">
              <a:buFont typeface="Arial" panose="020B0604020202020204" pitchFamily="34" charset="0"/>
              <a:buChar char="•"/>
            </a:pPr>
            <a:r>
              <a:rPr lang="en-GB" dirty="0">
                <a:solidFill>
                  <a:schemeClr val="accent5">
                    <a:lumMod val="25000"/>
                  </a:schemeClr>
                </a:solidFill>
              </a:rPr>
              <a:t>Explore apprenticeships; there are lots of opportunities for a successful career training without cost of study.  </a:t>
            </a:r>
          </a:p>
          <a:p>
            <a:pPr marL="342900" indent="-342900">
              <a:buFont typeface="Arial" panose="020B0604020202020204" pitchFamily="34" charset="0"/>
              <a:buChar char="•"/>
            </a:pPr>
            <a:r>
              <a:rPr lang="en-GB" dirty="0">
                <a:solidFill>
                  <a:schemeClr val="accent5">
                    <a:lumMod val="25000"/>
                  </a:schemeClr>
                </a:solidFill>
              </a:rPr>
              <a:t>Get familiar with companies offering good potential to work your way up.</a:t>
            </a:r>
          </a:p>
          <a:p>
            <a:endParaRPr lang="en-US" dirty="0"/>
          </a:p>
        </p:txBody>
      </p:sp>
      <p:pic>
        <p:nvPicPr>
          <p:cNvPr id="8" name="Picture 7" descr="A close up of a sign&#10;&#10;Description automatically generated">
            <a:extLst>
              <a:ext uri="{FF2B5EF4-FFF2-40B4-BE49-F238E27FC236}">
                <a16:creationId xmlns:a16="http://schemas.microsoft.com/office/drawing/2014/main" id="{65339FF0-D65D-4F32-86FA-3147E2837F18}"/>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E76C6486-9FDF-4F89-98DE-D841C217B5AF}"/>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7" name="Picture 2">
            <a:extLst>
              <a:ext uri="{FF2B5EF4-FFF2-40B4-BE49-F238E27FC236}">
                <a16:creationId xmlns:a16="http://schemas.microsoft.com/office/drawing/2014/main" id="{7B8DB91C-5C85-4071-9B27-BA166BA2B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8606" y="1279703"/>
            <a:ext cx="4286886" cy="4286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867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86461" y="467163"/>
            <a:ext cx="7631327" cy="369331"/>
          </a:xfrm>
        </p:spPr>
        <p:txBody>
          <a:bodyPr/>
          <a:lstStyle/>
          <a:p>
            <a:r>
              <a:rPr lang="en-GB" dirty="0"/>
              <a:t>Be aware of sectors where there are lots of opportunities</a:t>
            </a:r>
          </a:p>
        </p:txBody>
      </p:sp>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2">
            <a:extLst>
              <a:ext uri="{28A0092B-C50C-407E-A947-70E740481C1C}">
                <a14:useLocalDpi xmlns:a14="http://schemas.microsoft.com/office/drawing/2010/main" val="0"/>
              </a:ext>
            </a:extLst>
          </a:blip>
          <a:stretch>
            <a:fillRect/>
          </a:stretch>
        </p:blipFill>
        <p:spPr>
          <a:xfrm>
            <a:off x="7510257" y="5795384"/>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78188" y="5866902"/>
            <a:ext cx="1045719" cy="767588"/>
          </a:xfrm>
          <a:prstGeom prst="rect">
            <a:avLst/>
          </a:prstGeom>
          <a:ln>
            <a:noFill/>
          </a:ln>
          <a:extLst>
            <a:ext uri="{53640926-AAD7-44D8-BBD7-CCE9431645EC}">
              <a14:shadowObscured xmlns:a14="http://schemas.microsoft.com/office/drawing/2010/main"/>
            </a:ext>
          </a:extLst>
        </p:spPr>
      </p:pic>
      <p:sp>
        <p:nvSpPr>
          <p:cNvPr id="20" name="Rectangle 24">
            <a:extLst>
              <a:ext uri="{FF2B5EF4-FFF2-40B4-BE49-F238E27FC236}">
                <a16:creationId xmlns:a16="http://schemas.microsoft.com/office/drawing/2014/main" id="{A880EED2-21E8-4E5A-B3F5-85993A02AAA1}"/>
              </a:ext>
            </a:extLst>
          </p:cNvPr>
          <p:cNvSpPr>
            <a:spLocks noChangeArrowheads="1"/>
          </p:cNvSpPr>
          <p:nvPr/>
        </p:nvSpPr>
        <p:spPr bwMode="auto">
          <a:xfrm>
            <a:off x="7872207" y="1457325"/>
            <a:ext cx="3109913" cy="2347913"/>
          </a:xfrm>
          <a:prstGeom prst="rect">
            <a:avLst/>
          </a:prstGeom>
          <a:solidFill>
            <a:srgbClr val="B366B3"/>
          </a:solidFill>
          <a:ln w="9525" algn="in">
            <a:solidFill>
              <a:srgbClr val="B366B3"/>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1" i="0" u="none" strike="noStrike" cap="none" normalizeH="0" baseline="0" dirty="0">
                <a:ln>
                  <a:noFill/>
                </a:ln>
                <a:solidFill>
                  <a:srgbClr val="3F3F3F"/>
                </a:solidFill>
                <a:effectLst/>
                <a:latin typeface="Arial" panose="020B0604020202020204" pitchFamily="34" charset="0"/>
              </a:rPr>
              <a:t>Engineering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200" b="1" i="0" u="none" strike="noStrike" cap="none" normalizeH="0" baseline="0" dirty="0">
              <a:ln>
                <a:noFill/>
              </a:ln>
              <a:solidFill>
                <a:srgbClr val="3F3F3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Mechanical engineers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Electrical engineers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Processing  technicians </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Vehicle engineers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25">
            <a:extLst>
              <a:ext uri="{FF2B5EF4-FFF2-40B4-BE49-F238E27FC236}">
                <a16:creationId xmlns:a16="http://schemas.microsoft.com/office/drawing/2014/main" id="{A6190991-5C2F-481B-8549-3FA3AE2528D8}"/>
              </a:ext>
            </a:extLst>
          </p:cNvPr>
          <p:cNvSpPr>
            <a:spLocks noChangeArrowheads="1"/>
          </p:cNvSpPr>
          <p:nvPr/>
        </p:nvSpPr>
        <p:spPr bwMode="auto">
          <a:xfrm>
            <a:off x="1190419" y="1450975"/>
            <a:ext cx="3108326" cy="2362200"/>
          </a:xfrm>
          <a:prstGeom prst="rect">
            <a:avLst/>
          </a:prstGeom>
          <a:solidFill>
            <a:srgbClr val="B366B3"/>
          </a:solidFill>
          <a:ln w="9525" algn="in">
            <a:solidFill>
              <a:srgbClr val="B366B3"/>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1" i="0" u="none" strike="noStrike" cap="none" normalizeH="0" baseline="0" dirty="0">
                <a:ln>
                  <a:noFill/>
                </a:ln>
                <a:solidFill>
                  <a:srgbClr val="3F3F3F"/>
                </a:solidFill>
                <a:effectLst/>
                <a:latin typeface="Arial" panose="020B0604020202020204" pitchFamily="34" charset="0"/>
              </a:rPr>
              <a:t>Construction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200" b="1" i="0" u="none" strike="noStrike" cap="none" normalizeH="0" baseline="0" dirty="0">
              <a:ln>
                <a:noFill/>
              </a:ln>
              <a:solidFill>
                <a:srgbClr val="3F3F3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Site managers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Trades: carpentry, plumbing, electrics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Civil engineers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Ground workers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Rectangle 26">
            <a:extLst>
              <a:ext uri="{FF2B5EF4-FFF2-40B4-BE49-F238E27FC236}">
                <a16:creationId xmlns:a16="http://schemas.microsoft.com/office/drawing/2014/main" id="{A03943EF-6F24-4F23-828A-BD4DB044C805}"/>
              </a:ext>
            </a:extLst>
          </p:cNvPr>
          <p:cNvSpPr>
            <a:spLocks noChangeArrowheads="1"/>
          </p:cNvSpPr>
          <p:nvPr/>
        </p:nvSpPr>
        <p:spPr bwMode="auto">
          <a:xfrm>
            <a:off x="4527345" y="1450975"/>
            <a:ext cx="3109912" cy="2346325"/>
          </a:xfrm>
          <a:prstGeom prst="rect">
            <a:avLst/>
          </a:prstGeom>
          <a:solidFill>
            <a:srgbClr val="B366B3"/>
          </a:solidFill>
          <a:ln w="9525" algn="in">
            <a:solidFill>
              <a:srgbClr val="B366B3"/>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1" i="0" u="none" strike="noStrike" cap="none" normalizeH="0" baseline="0" dirty="0">
                <a:ln>
                  <a:noFill/>
                </a:ln>
                <a:solidFill>
                  <a:srgbClr val="3F3F3F"/>
                </a:solidFill>
                <a:effectLst/>
                <a:latin typeface="Arial" panose="020B0604020202020204" pitchFamily="34" charset="0"/>
              </a:rPr>
              <a:t>Creative and Digital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200" b="1" i="0" u="none" strike="noStrike" cap="none" normalizeH="0" baseline="0" dirty="0">
              <a:ln>
                <a:noFill/>
              </a:ln>
              <a:solidFill>
                <a:srgbClr val="3F3F3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Programmers &amp; software developers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Marketing professionals and copywriters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Cyber security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Rectangle 27">
            <a:extLst>
              <a:ext uri="{FF2B5EF4-FFF2-40B4-BE49-F238E27FC236}">
                <a16:creationId xmlns:a16="http://schemas.microsoft.com/office/drawing/2014/main" id="{7E5FF431-A3E2-4D92-BB8B-D39E6CC242DE}"/>
              </a:ext>
            </a:extLst>
          </p:cNvPr>
          <p:cNvSpPr>
            <a:spLocks noChangeArrowheads="1"/>
          </p:cNvSpPr>
          <p:nvPr/>
        </p:nvSpPr>
        <p:spPr bwMode="auto">
          <a:xfrm>
            <a:off x="1190420" y="4007177"/>
            <a:ext cx="3108325" cy="1959769"/>
          </a:xfrm>
          <a:prstGeom prst="rect">
            <a:avLst/>
          </a:prstGeom>
          <a:solidFill>
            <a:srgbClr val="B366B3"/>
          </a:solidFill>
          <a:ln w="9525" algn="in">
            <a:solidFill>
              <a:srgbClr val="B366B3"/>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200" b="1" i="0" u="none" strike="noStrike" cap="none" normalizeH="0" baseline="0" dirty="0">
                <a:ln>
                  <a:noFill/>
                </a:ln>
                <a:solidFill>
                  <a:srgbClr val="3F3F3F"/>
                </a:solidFill>
                <a:effectLst/>
                <a:latin typeface="Arial" panose="020B0604020202020204" pitchFamily="34" charset="0"/>
              </a:rPr>
              <a:t>Health and Social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200" b="1" i="0" u="none" strike="noStrike" cap="none" normalizeH="0" baseline="0" dirty="0">
              <a:ln>
                <a:noFill/>
              </a:ln>
              <a:solidFill>
                <a:srgbClr val="3F3F3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Family support care workers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Occupational Therapists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Staff nurses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Social workers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Rectangle 28">
            <a:extLst>
              <a:ext uri="{FF2B5EF4-FFF2-40B4-BE49-F238E27FC236}">
                <a16:creationId xmlns:a16="http://schemas.microsoft.com/office/drawing/2014/main" id="{0287D4A1-7BBD-40B9-8C6F-5387ABAAD732}"/>
              </a:ext>
            </a:extLst>
          </p:cNvPr>
          <p:cNvSpPr>
            <a:spLocks noChangeArrowheads="1"/>
          </p:cNvSpPr>
          <p:nvPr/>
        </p:nvSpPr>
        <p:spPr bwMode="auto">
          <a:xfrm>
            <a:off x="4563858" y="3999240"/>
            <a:ext cx="3109912" cy="1514475"/>
          </a:xfrm>
          <a:prstGeom prst="rect">
            <a:avLst/>
          </a:prstGeom>
          <a:solidFill>
            <a:srgbClr val="B366B3"/>
          </a:solidFill>
          <a:ln w="9525" algn="in">
            <a:solidFill>
              <a:srgbClr val="B366B3"/>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3F3F3F"/>
                </a:solidFill>
                <a:effectLst/>
                <a:latin typeface="Arial" panose="020B0604020202020204" pitchFamily="34" charset="0"/>
              </a:rPr>
              <a:t>Land Based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1" i="0" u="none" strike="noStrike" cap="none" normalizeH="0" baseline="0" dirty="0">
              <a:ln>
                <a:noFill/>
              </a:ln>
              <a:solidFill>
                <a:srgbClr val="3F3F3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Horticulturalists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Gardeners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800" b="0" i="0" u="none" strike="noStrike" cap="none" normalizeH="0" baseline="0" dirty="0">
                <a:ln>
                  <a:noFill/>
                </a:ln>
                <a:solidFill>
                  <a:srgbClr val="FFFFFF"/>
                </a:solidFill>
                <a:effectLst/>
                <a:latin typeface="Arial" panose="020B0604020202020204" pitchFamily="34" charset="0"/>
              </a:rPr>
              <a:t>Veterinary Nurses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5" name="Rectangle 29">
            <a:extLst>
              <a:ext uri="{FF2B5EF4-FFF2-40B4-BE49-F238E27FC236}">
                <a16:creationId xmlns:a16="http://schemas.microsoft.com/office/drawing/2014/main" id="{73743D5B-2C2D-4570-8CE5-BA00FFDC1572}"/>
              </a:ext>
            </a:extLst>
          </p:cNvPr>
          <p:cNvSpPr>
            <a:spLocks noChangeArrowheads="1"/>
          </p:cNvSpPr>
          <p:nvPr/>
        </p:nvSpPr>
        <p:spPr bwMode="auto">
          <a:xfrm>
            <a:off x="7878558" y="4007177"/>
            <a:ext cx="3109912" cy="1512888"/>
          </a:xfrm>
          <a:prstGeom prst="rect">
            <a:avLst/>
          </a:prstGeom>
          <a:solidFill>
            <a:srgbClr val="B366B3"/>
          </a:solidFill>
          <a:ln w="9525" algn="in">
            <a:solidFill>
              <a:srgbClr val="B366B3"/>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3F3F3F"/>
                </a:solidFill>
                <a:effectLst/>
                <a:latin typeface="Arial" panose="020B0604020202020204" pitchFamily="34" charset="0"/>
              </a:rPr>
              <a:t>Visitor Economy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1" i="0" u="none" strike="noStrike" cap="none" normalizeH="0" baseline="0" dirty="0">
              <a:ln>
                <a:noFill/>
              </a:ln>
              <a:solidFill>
                <a:srgbClr val="3F3F3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Restaurant &amp;  Hotel </a:t>
            </a:r>
          </a:p>
          <a:p>
            <a:pPr marL="0" marR="0" lvl="0" indent="0" algn="l" defTabSz="914400" rtl="0" eaLnBrk="0" fontAlgn="base" latinLnBrk="0" hangingPunct="0">
              <a:lnSpc>
                <a:spcPct val="100000"/>
              </a:lnSpc>
              <a:spcBef>
                <a:spcPct val="0"/>
              </a:spcBef>
              <a:spcAft>
                <a:spcPct val="0"/>
              </a:spcAft>
              <a:buClrTx/>
              <a:buSzPts val="1000"/>
              <a:tabLst/>
            </a:pPr>
            <a:r>
              <a:rPr kumimoji="0" lang="en-GB" altLang="en-US" sz="1700" b="0" i="0" u="none" strike="noStrike" cap="none" normalizeH="0" baseline="0" dirty="0">
                <a:ln>
                  <a:noFill/>
                </a:ln>
                <a:solidFill>
                  <a:srgbClr val="FFFFFF"/>
                </a:solidFill>
                <a:effectLst/>
                <a:latin typeface="Arial" panose="020B0604020202020204" pitchFamily="34" charset="0"/>
              </a:rPr>
              <a:t> Managers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
              <a:tabLst/>
            </a:pPr>
            <a:r>
              <a:rPr kumimoji="0" lang="en-GB" altLang="en-US" sz="1700" b="0" i="0" u="none" strike="noStrike" cap="none" normalizeH="0" baseline="0" dirty="0">
                <a:ln>
                  <a:noFill/>
                </a:ln>
                <a:solidFill>
                  <a:srgbClr val="FFFFFF"/>
                </a:solidFill>
                <a:effectLst/>
                <a:latin typeface="Arial" panose="020B0604020202020204" pitchFamily="34" charset="0"/>
              </a:rPr>
              <a:t>Chefs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55" name="Picture 31" descr="Skills ES">
            <a:extLst>
              <a:ext uri="{FF2B5EF4-FFF2-40B4-BE49-F238E27FC236}">
                <a16:creationId xmlns:a16="http://schemas.microsoft.com/office/drawing/2014/main" id="{FB1BB83C-BBFD-4E97-BC5E-9D6B5C28F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394" y="5701367"/>
            <a:ext cx="2165350" cy="10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58" name="Picture 34">
            <a:extLst>
              <a:ext uri="{FF2B5EF4-FFF2-40B4-BE49-F238E27FC236}">
                <a16:creationId xmlns:a16="http://schemas.microsoft.com/office/drawing/2014/main" id="{42397FAA-BD4C-47BD-BD21-5436CC1A5375}"/>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97045" y="2916238"/>
            <a:ext cx="909637" cy="909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59" name="Picture 35">
            <a:extLst>
              <a:ext uri="{FF2B5EF4-FFF2-40B4-BE49-F238E27FC236}">
                <a16:creationId xmlns:a16="http://schemas.microsoft.com/office/drawing/2014/main" id="{6B2397C1-95C9-41EE-9989-95BBA81453E0}"/>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16507" y="3024188"/>
            <a:ext cx="793750"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9" name="Freeform 36">
            <a:extLst>
              <a:ext uri="{FF2B5EF4-FFF2-40B4-BE49-F238E27FC236}">
                <a16:creationId xmlns:a16="http://schemas.microsoft.com/office/drawing/2014/main" id="{D830E7AB-6A97-414A-82FB-4C77109BDCAE}"/>
              </a:ext>
            </a:extLst>
          </p:cNvPr>
          <p:cNvSpPr>
            <a:spLocks/>
          </p:cNvSpPr>
          <p:nvPr/>
        </p:nvSpPr>
        <p:spPr bwMode="auto">
          <a:xfrm>
            <a:off x="3598657" y="3181350"/>
            <a:ext cx="115888" cy="95250"/>
          </a:xfrm>
          <a:custGeom>
            <a:avLst/>
            <a:gdLst>
              <a:gd name="T0" fmla="*/ 102413 w 114847"/>
              <a:gd name="T1" fmla="*/ 15542 h 96009"/>
              <a:gd name="T2" fmla="*/ 73152 w 114847"/>
              <a:gd name="T3" fmla="*/ 52118 h 96009"/>
              <a:gd name="T4" fmla="*/ 58522 w 114847"/>
              <a:gd name="T5" fmla="*/ 74064 h 96009"/>
              <a:gd name="T6" fmla="*/ 14631 w 114847"/>
              <a:gd name="T7" fmla="*/ 88694 h 96009"/>
              <a:gd name="T8" fmla="*/ 0 w 114847"/>
              <a:gd name="T9" fmla="*/ 96009 h 96009"/>
            </a:gdLst>
            <a:ahLst/>
            <a:cxnLst>
              <a:cxn ang="0">
                <a:pos x="T0" y="T1"/>
              </a:cxn>
              <a:cxn ang="0">
                <a:pos x="T2" y="T3"/>
              </a:cxn>
              <a:cxn ang="0">
                <a:pos x="T4" y="T5"/>
              </a:cxn>
              <a:cxn ang="0">
                <a:pos x="T6" y="T7"/>
              </a:cxn>
              <a:cxn ang="0">
                <a:pos x="T8" y="T9"/>
              </a:cxn>
            </a:cxnLst>
            <a:rect l="0" t="0" r="r" b="b"/>
            <a:pathLst>
              <a:path w="114847" h="96009">
                <a:moveTo>
                  <a:pt x="102413" y="15542"/>
                </a:moveTo>
                <a:cubicBezTo>
                  <a:pt x="57383" y="83090"/>
                  <a:pt x="114847" y="0"/>
                  <a:pt x="73152" y="52118"/>
                </a:cubicBezTo>
                <a:cubicBezTo>
                  <a:pt x="67660" y="58983"/>
                  <a:pt x="65977" y="69404"/>
                  <a:pt x="58522" y="74064"/>
                </a:cubicBezTo>
                <a:cubicBezTo>
                  <a:pt x="45444" y="82238"/>
                  <a:pt x="28425" y="81798"/>
                  <a:pt x="14631" y="88694"/>
                </a:cubicBezTo>
                <a:cubicBezTo>
                  <a:pt x="9754" y="91132"/>
                  <a:pt x="4877" y="93571"/>
                  <a:pt x="0" y="96009"/>
                </a:cubicBezTo>
              </a:path>
            </a:pathLst>
          </a:custGeom>
          <a:solidFill>
            <a:schemeClr val="accent4">
              <a:lumMod val="75000"/>
            </a:schemeClr>
          </a:solidFill>
          <a:ln w="28575" cap="flat" cmpd="sng">
            <a:solidFill>
              <a:srgbClr val="D79129"/>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30" name="Freeform 37">
            <a:extLst>
              <a:ext uri="{FF2B5EF4-FFF2-40B4-BE49-F238E27FC236}">
                <a16:creationId xmlns:a16="http://schemas.microsoft.com/office/drawing/2014/main" id="{23C8E13E-A4F7-4514-9B67-685B337E7DD2}"/>
              </a:ext>
            </a:extLst>
          </p:cNvPr>
          <p:cNvSpPr>
            <a:spLocks/>
          </p:cNvSpPr>
          <p:nvPr/>
        </p:nvSpPr>
        <p:spPr bwMode="auto">
          <a:xfrm>
            <a:off x="3603420" y="3236913"/>
            <a:ext cx="115887" cy="96837"/>
          </a:xfrm>
          <a:custGeom>
            <a:avLst/>
            <a:gdLst>
              <a:gd name="T0" fmla="*/ 102413 w 114847"/>
              <a:gd name="T1" fmla="*/ 15542 h 96009"/>
              <a:gd name="T2" fmla="*/ 73152 w 114847"/>
              <a:gd name="T3" fmla="*/ 52118 h 96009"/>
              <a:gd name="T4" fmla="*/ 58522 w 114847"/>
              <a:gd name="T5" fmla="*/ 74064 h 96009"/>
              <a:gd name="T6" fmla="*/ 14631 w 114847"/>
              <a:gd name="T7" fmla="*/ 88694 h 96009"/>
              <a:gd name="T8" fmla="*/ 0 w 114847"/>
              <a:gd name="T9" fmla="*/ 96009 h 96009"/>
            </a:gdLst>
            <a:ahLst/>
            <a:cxnLst>
              <a:cxn ang="0">
                <a:pos x="T0" y="T1"/>
              </a:cxn>
              <a:cxn ang="0">
                <a:pos x="T2" y="T3"/>
              </a:cxn>
              <a:cxn ang="0">
                <a:pos x="T4" y="T5"/>
              </a:cxn>
              <a:cxn ang="0">
                <a:pos x="T6" y="T7"/>
              </a:cxn>
              <a:cxn ang="0">
                <a:pos x="T8" y="T9"/>
              </a:cxn>
            </a:cxnLst>
            <a:rect l="0" t="0" r="r" b="b"/>
            <a:pathLst>
              <a:path w="114847" h="96009">
                <a:moveTo>
                  <a:pt x="102413" y="15542"/>
                </a:moveTo>
                <a:cubicBezTo>
                  <a:pt x="57383" y="83090"/>
                  <a:pt x="114847" y="0"/>
                  <a:pt x="73152" y="52118"/>
                </a:cubicBezTo>
                <a:cubicBezTo>
                  <a:pt x="67660" y="58983"/>
                  <a:pt x="65977" y="69404"/>
                  <a:pt x="58522" y="74064"/>
                </a:cubicBezTo>
                <a:cubicBezTo>
                  <a:pt x="45444" y="82238"/>
                  <a:pt x="28425" y="81798"/>
                  <a:pt x="14631" y="88694"/>
                </a:cubicBezTo>
                <a:cubicBezTo>
                  <a:pt x="9754" y="91132"/>
                  <a:pt x="4877" y="93571"/>
                  <a:pt x="0" y="96009"/>
                </a:cubicBezTo>
              </a:path>
            </a:pathLst>
          </a:custGeom>
          <a:solidFill>
            <a:schemeClr val="accent4">
              <a:lumMod val="75000"/>
            </a:schemeClr>
          </a:solidFill>
          <a:ln w="28575" cap="flat" cmpd="sng" algn="ctr">
            <a:solidFill>
              <a:srgbClr val="D79129"/>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31" name="Freeform 38">
            <a:extLst>
              <a:ext uri="{FF2B5EF4-FFF2-40B4-BE49-F238E27FC236}">
                <a16:creationId xmlns:a16="http://schemas.microsoft.com/office/drawing/2014/main" id="{E25F6C1B-9F1B-4A6F-92DE-C529C73806E7}"/>
              </a:ext>
            </a:extLst>
          </p:cNvPr>
          <p:cNvSpPr>
            <a:spLocks/>
          </p:cNvSpPr>
          <p:nvPr/>
        </p:nvSpPr>
        <p:spPr bwMode="auto">
          <a:xfrm>
            <a:off x="3638345" y="3270250"/>
            <a:ext cx="114300" cy="96838"/>
          </a:xfrm>
          <a:custGeom>
            <a:avLst/>
            <a:gdLst>
              <a:gd name="T0" fmla="*/ 102413 w 114847"/>
              <a:gd name="T1" fmla="*/ 15542 h 96009"/>
              <a:gd name="T2" fmla="*/ 73152 w 114847"/>
              <a:gd name="T3" fmla="*/ 52118 h 96009"/>
              <a:gd name="T4" fmla="*/ 58522 w 114847"/>
              <a:gd name="T5" fmla="*/ 74064 h 96009"/>
              <a:gd name="T6" fmla="*/ 14631 w 114847"/>
              <a:gd name="T7" fmla="*/ 88694 h 96009"/>
              <a:gd name="T8" fmla="*/ 0 w 114847"/>
              <a:gd name="T9" fmla="*/ 96009 h 96009"/>
            </a:gdLst>
            <a:ahLst/>
            <a:cxnLst>
              <a:cxn ang="0">
                <a:pos x="T0" y="T1"/>
              </a:cxn>
              <a:cxn ang="0">
                <a:pos x="T2" y="T3"/>
              </a:cxn>
              <a:cxn ang="0">
                <a:pos x="T4" y="T5"/>
              </a:cxn>
              <a:cxn ang="0">
                <a:pos x="T6" y="T7"/>
              </a:cxn>
              <a:cxn ang="0">
                <a:pos x="T8" y="T9"/>
              </a:cxn>
            </a:cxnLst>
            <a:rect l="0" t="0" r="r" b="b"/>
            <a:pathLst>
              <a:path w="114847" h="96009">
                <a:moveTo>
                  <a:pt x="102413" y="15542"/>
                </a:moveTo>
                <a:cubicBezTo>
                  <a:pt x="57383" y="83090"/>
                  <a:pt x="114847" y="0"/>
                  <a:pt x="73152" y="52118"/>
                </a:cubicBezTo>
                <a:cubicBezTo>
                  <a:pt x="67660" y="58983"/>
                  <a:pt x="65977" y="69404"/>
                  <a:pt x="58522" y="74064"/>
                </a:cubicBezTo>
                <a:cubicBezTo>
                  <a:pt x="45444" y="82238"/>
                  <a:pt x="28425" y="81798"/>
                  <a:pt x="14631" y="88694"/>
                </a:cubicBezTo>
                <a:cubicBezTo>
                  <a:pt x="9754" y="91132"/>
                  <a:pt x="4877" y="93571"/>
                  <a:pt x="0" y="96009"/>
                </a:cubicBezTo>
              </a:path>
            </a:pathLst>
          </a:custGeom>
          <a:solidFill>
            <a:schemeClr val="accent4">
              <a:lumMod val="75000"/>
            </a:schemeClr>
          </a:solidFill>
          <a:ln w="28575" cap="flat" cmpd="sng" algn="ctr">
            <a:solidFill>
              <a:srgbClr val="D79129"/>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32" name="Freeform 39">
            <a:extLst>
              <a:ext uri="{FF2B5EF4-FFF2-40B4-BE49-F238E27FC236}">
                <a16:creationId xmlns:a16="http://schemas.microsoft.com/office/drawing/2014/main" id="{AAD7BC66-F912-4E29-A17A-A9ADA1612676}"/>
              </a:ext>
            </a:extLst>
          </p:cNvPr>
          <p:cNvSpPr>
            <a:spLocks/>
          </p:cNvSpPr>
          <p:nvPr/>
        </p:nvSpPr>
        <p:spPr bwMode="auto">
          <a:xfrm flipH="1">
            <a:off x="3993945" y="3187700"/>
            <a:ext cx="114300" cy="95250"/>
          </a:xfrm>
          <a:custGeom>
            <a:avLst/>
            <a:gdLst>
              <a:gd name="T0" fmla="*/ 102413 w 114847"/>
              <a:gd name="T1" fmla="*/ 15542 h 96009"/>
              <a:gd name="T2" fmla="*/ 73152 w 114847"/>
              <a:gd name="T3" fmla="*/ 52118 h 96009"/>
              <a:gd name="T4" fmla="*/ 58522 w 114847"/>
              <a:gd name="T5" fmla="*/ 74064 h 96009"/>
              <a:gd name="T6" fmla="*/ 14631 w 114847"/>
              <a:gd name="T7" fmla="*/ 88694 h 96009"/>
              <a:gd name="T8" fmla="*/ 0 w 114847"/>
              <a:gd name="T9" fmla="*/ 96009 h 96009"/>
            </a:gdLst>
            <a:ahLst/>
            <a:cxnLst>
              <a:cxn ang="0">
                <a:pos x="T0" y="T1"/>
              </a:cxn>
              <a:cxn ang="0">
                <a:pos x="T2" y="T3"/>
              </a:cxn>
              <a:cxn ang="0">
                <a:pos x="T4" y="T5"/>
              </a:cxn>
              <a:cxn ang="0">
                <a:pos x="T6" y="T7"/>
              </a:cxn>
              <a:cxn ang="0">
                <a:pos x="T8" y="T9"/>
              </a:cxn>
            </a:cxnLst>
            <a:rect l="0" t="0" r="r" b="b"/>
            <a:pathLst>
              <a:path w="114847" h="96009">
                <a:moveTo>
                  <a:pt x="102413" y="15542"/>
                </a:moveTo>
                <a:cubicBezTo>
                  <a:pt x="57383" y="83090"/>
                  <a:pt x="114847" y="0"/>
                  <a:pt x="73152" y="52118"/>
                </a:cubicBezTo>
                <a:cubicBezTo>
                  <a:pt x="67660" y="58983"/>
                  <a:pt x="65977" y="69404"/>
                  <a:pt x="58522" y="74064"/>
                </a:cubicBezTo>
                <a:cubicBezTo>
                  <a:pt x="45444" y="82238"/>
                  <a:pt x="28425" y="81798"/>
                  <a:pt x="14631" y="88694"/>
                </a:cubicBezTo>
                <a:cubicBezTo>
                  <a:pt x="9754" y="91132"/>
                  <a:pt x="4877" y="93571"/>
                  <a:pt x="0" y="96009"/>
                </a:cubicBezTo>
              </a:path>
            </a:pathLst>
          </a:custGeom>
          <a:solidFill>
            <a:schemeClr val="accent4">
              <a:lumMod val="75000"/>
            </a:schemeClr>
          </a:solidFill>
          <a:ln w="28575" cap="flat" cmpd="sng" algn="ctr">
            <a:solidFill>
              <a:srgbClr val="D79129"/>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33" name="Freeform 40">
            <a:extLst>
              <a:ext uri="{FF2B5EF4-FFF2-40B4-BE49-F238E27FC236}">
                <a16:creationId xmlns:a16="http://schemas.microsoft.com/office/drawing/2014/main" id="{F07C236F-FB6D-46D8-B5B5-C47E22617658}"/>
              </a:ext>
            </a:extLst>
          </p:cNvPr>
          <p:cNvSpPr>
            <a:spLocks/>
          </p:cNvSpPr>
          <p:nvPr/>
        </p:nvSpPr>
        <p:spPr bwMode="auto">
          <a:xfrm flipH="1">
            <a:off x="3960607" y="3236913"/>
            <a:ext cx="115888" cy="95250"/>
          </a:xfrm>
          <a:custGeom>
            <a:avLst/>
            <a:gdLst>
              <a:gd name="T0" fmla="*/ 102413 w 114847"/>
              <a:gd name="T1" fmla="*/ 15542 h 96009"/>
              <a:gd name="T2" fmla="*/ 73152 w 114847"/>
              <a:gd name="T3" fmla="*/ 52118 h 96009"/>
              <a:gd name="T4" fmla="*/ 58522 w 114847"/>
              <a:gd name="T5" fmla="*/ 74064 h 96009"/>
              <a:gd name="T6" fmla="*/ 14631 w 114847"/>
              <a:gd name="T7" fmla="*/ 88694 h 96009"/>
              <a:gd name="T8" fmla="*/ 0 w 114847"/>
              <a:gd name="T9" fmla="*/ 96009 h 96009"/>
            </a:gdLst>
            <a:ahLst/>
            <a:cxnLst>
              <a:cxn ang="0">
                <a:pos x="T0" y="T1"/>
              </a:cxn>
              <a:cxn ang="0">
                <a:pos x="T2" y="T3"/>
              </a:cxn>
              <a:cxn ang="0">
                <a:pos x="T4" y="T5"/>
              </a:cxn>
              <a:cxn ang="0">
                <a:pos x="T6" y="T7"/>
              </a:cxn>
              <a:cxn ang="0">
                <a:pos x="T8" y="T9"/>
              </a:cxn>
            </a:cxnLst>
            <a:rect l="0" t="0" r="r" b="b"/>
            <a:pathLst>
              <a:path w="114847" h="96009">
                <a:moveTo>
                  <a:pt x="102413" y="15542"/>
                </a:moveTo>
                <a:cubicBezTo>
                  <a:pt x="57383" y="83090"/>
                  <a:pt x="114847" y="0"/>
                  <a:pt x="73152" y="52118"/>
                </a:cubicBezTo>
                <a:cubicBezTo>
                  <a:pt x="67660" y="58983"/>
                  <a:pt x="65977" y="69404"/>
                  <a:pt x="58522" y="74064"/>
                </a:cubicBezTo>
                <a:cubicBezTo>
                  <a:pt x="45444" y="82238"/>
                  <a:pt x="28425" y="81798"/>
                  <a:pt x="14631" y="88694"/>
                </a:cubicBezTo>
                <a:cubicBezTo>
                  <a:pt x="9754" y="91132"/>
                  <a:pt x="4877" y="93571"/>
                  <a:pt x="0" y="96009"/>
                </a:cubicBezTo>
              </a:path>
            </a:pathLst>
          </a:custGeom>
          <a:solidFill>
            <a:schemeClr val="accent4">
              <a:lumMod val="75000"/>
            </a:schemeClr>
          </a:solidFill>
          <a:ln w="28575" cap="flat" cmpd="sng" algn="ctr">
            <a:solidFill>
              <a:srgbClr val="D79129"/>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34" name="Freeform 41">
            <a:extLst>
              <a:ext uri="{FF2B5EF4-FFF2-40B4-BE49-F238E27FC236}">
                <a16:creationId xmlns:a16="http://schemas.microsoft.com/office/drawing/2014/main" id="{F5180C8F-3749-4176-BA74-8331A6FC1F19}"/>
              </a:ext>
            </a:extLst>
          </p:cNvPr>
          <p:cNvSpPr>
            <a:spLocks/>
          </p:cNvSpPr>
          <p:nvPr/>
        </p:nvSpPr>
        <p:spPr bwMode="auto">
          <a:xfrm flipH="1">
            <a:off x="3928857" y="3276600"/>
            <a:ext cx="115888" cy="96838"/>
          </a:xfrm>
          <a:custGeom>
            <a:avLst/>
            <a:gdLst>
              <a:gd name="T0" fmla="*/ 102413 w 114847"/>
              <a:gd name="T1" fmla="*/ 15542 h 96009"/>
              <a:gd name="T2" fmla="*/ 73152 w 114847"/>
              <a:gd name="T3" fmla="*/ 52118 h 96009"/>
              <a:gd name="T4" fmla="*/ 58522 w 114847"/>
              <a:gd name="T5" fmla="*/ 74064 h 96009"/>
              <a:gd name="T6" fmla="*/ 14631 w 114847"/>
              <a:gd name="T7" fmla="*/ 88694 h 96009"/>
              <a:gd name="T8" fmla="*/ 0 w 114847"/>
              <a:gd name="T9" fmla="*/ 96009 h 96009"/>
            </a:gdLst>
            <a:ahLst/>
            <a:cxnLst>
              <a:cxn ang="0">
                <a:pos x="T0" y="T1"/>
              </a:cxn>
              <a:cxn ang="0">
                <a:pos x="T2" y="T3"/>
              </a:cxn>
              <a:cxn ang="0">
                <a:pos x="T4" y="T5"/>
              </a:cxn>
              <a:cxn ang="0">
                <a:pos x="T6" y="T7"/>
              </a:cxn>
              <a:cxn ang="0">
                <a:pos x="T8" y="T9"/>
              </a:cxn>
            </a:cxnLst>
            <a:rect l="0" t="0" r="r" b="b"/>
            <a:pathLst>
              <a:path w="114847" h="96009">
                <a:moveTo>
                  <a:pt x="102413" y="15542"/>
                </a:moveTo>
                <a:cubicBezTo>
                  <a:pt x="57383" y="83090"/>
                  <a:pt x="114847" y="0"/>
                  <a:pt x="73152" y="52118"/>
                </a:cubicBezTo>
                <a:cubicBezTo>
                  <a:pt x="67660" y="58983"/>
                  <a:pt x="65977" y="69404"/>
                  <a:pt x="58522" y="74064"/>
                </a:cubicBezTo>
                <a:cubicBezTo>
                  <a:pt x="45444" y="82238"/>
                  <a:pt x="28425" y="81798"/>
                  <a:pt x="14631" y="88694"/>
                </a:cubicBezTo>
                <a:cubicBezTo>
                  <a:pt x="9754" y="91132"/>
                  <a:pt x="4877" y="93571"/>
                  <a:pt x="0" y="96009"/>
                </a:cubicBezTo>
              </a:path>
            </a:pathLst>
          </a:custGeom>
          <a:solidFill>
            <a:schemeClr val="accent4">
              <a:lumMod val="75000"/>
            </a:schemeClr>
          </a:solidFill>
          <a:ln w="28575" cap="flat" cmpd="sng" algn="ctr">
            <a:solidFill>
              <a:srgbClr val="D79129"/>
            </a:solidFill>
            <a:round/>
            <a:headEnd/>
            <a:tailEnd/>
          </a:ln>
          <a:effectLst/>
        </p:spPr>
        <p:txBody>
          <a:bodyPr vert="horz" wrap="square" lIns="36576" tIns="36576" rIns="36576" bIns="36576" numCol="1" anchor="t" anchorCtr="0" compatLnSpc="1">
            <a:prstTxWarp prst="textNoShape">
              <a:avLst/>
            </a:prstTxWarp>
          </a:bodyPr>
          <a:lstStyle/>
          <a:p>
            <a:endParaRPr lang="en-GB"/>
          </a:p>
        </p:txBody>
      </p:sp>
      <p:pic>
        <p:nvPicPr>
          <p:cNvPr id="1066" name="Picture 42">
            <a:extLst>
              <a:ext uri="{FF2B5EF4-FFF2-40B4-BE49-F238E27FC236}">
                <a16:creationId xmlns:a16="http://schemas.microsoft.com/office/drawing/2014/main" id="{33C93F9F-926B-44D5-B1EE-0AFEF0FA508E}"/>
              </a:ext>
            </a:extLst>
          </p:cNvPr>
          <p:cNvPicPr>
            <a:picLocks noChangeAspect="1" noChangeArrowheads="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3270" y="2746375"/>
            <a:ext cx="1049337" cy="105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67" name="Picture 43">
            <a:extLst>
              <a:ext uri="{FF2B5EF4-FFF2-40B4-BE49-F238E27FC236}">
                <a16:creationId xmlns:a16="http://schemas.microsoft.com/office/drawing/2014/main" id="{482240DB-4675-4CA6-B83A-03D6427A8F73}"/>
              </a:ext>
            </a:extLst>
          </p:cNvPr>
          <p:cNvPicPr>
            <a:picLocks noChangeAspect="1" noChangeArrowheads="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31969" y="5123695"/>
            <a:ext cx="874713" cy="874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68" name="Picture 44">
            <a:extLst>
              <a:ext uri="{FF2B5EF4-FFF2-40B4-BE49-F238E27FC236}">
                <a16:creationId xmlns:a16="http://schemas.microsoft.com/office/drawing/2014/main" id="{ADFD2FD2-923F-48D2-AD24-14298BC87214}"/>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66133" y="4612015"/>
            <a:ext cx="809625" cy="809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69" name="Picture 45">
            <a:extLst>
              <a:ext uri="{FF2B5EF4-FFF2-40B4-BE49-F238E27FC236}">
                <a16:creationId xmlns:a16="http://schemas.microsoft.com/office/drawing/2014/main" id="{03CD7B8B-14C2-4FCB-9C59-10DDE13F16D8}"/>
              </a:ext>
            </a:extLst>
          </p:cNvPr>
          <p:cNvPicPr>
            <a:picLocks noChangeAspect="1" noChangeArrowheads="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3958" y="4472315"/>
            <a:ext cx="1046162" cy="1046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950676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2"/>
          </p:nvPr>
        </p:nvSpPr>
        <p:spPr/>
        <p:txBody>
          <a:bodyPr/>
          <a:lstStyle/>
          <a:p>
            <a:r>
              <a:rPr lang="en-US" dirty="0"/>
              <a:t>The East Sussex Primary Careers Hub</a:t>
            </a:r>
          </a:p>
          <a:p>
            <a:r>
              <a:rPr lang="en-US" dirty="0"/>
              <a:t>primarycareershub@eastsussex.gov.uk</a:t>
            </a:r>
          </a:p>
        </p:txBody>
      </p:sp>
      <p:pic>
        <p:nvPicPr>
          <p:cNvPr id="6" name="Picture 5" descr="A close up of a sign&#10;&#10;Description automatically generated">
            <a:extLst>
              <a:ext uri="{FF2B5EF4-FFF2-40B4-BE49-F238E27FC236}">
                <a16:creationId xmlns:a16="http://schemas.microsoft.com/office/drawing/2014/main" id="{8E1A7E2F-8C41-4EDE-AD5E-204930D70E1D}"/>
              </a:ext>
            </a:extLst>
          </p:cNvPr>
          <p:cNvPicPr/>
          <p:nvPr/>
        </p:nvPicPr>
        <p:blipFill>
          <a:blip r:embed="rId2">
            <a:extLst>
              <a:ext uri="{28A0092B-C50C-407E-A947-70E740481C1C}">
                <a14:useLocalDpi xmlns:a14="http://schemas.microsoft.com/office/drawing/2010/main" val="0"/>
              </a:ext>
            </a:extLst>
          </a:blip>
          <a:stretch>
            <a:fillRect/>
          </a:stretch>
        </p:blipFill>
        <p:spPr>
          <a:xfrm>
            <a:off x="7510257" y="5795384"/>
            <a:ext cx="857250" cy="866776"/>
          </a:xfrm>
          <a:prstGeom prst="rect">
            <a:avLst/>
          </a:prstGeom>
        </p:spPr>
      </p:pic>
      <p:pic>
        <p:nvPicPr>
          <p:cNvPr id="7" name="Picture 6" descr="A close up of a logo&#10;&#10;Description automatically generated">
            <a:extLst>
              <a:ext uri="{FF2B5EF4-FFF2-40B4-BE49-F238E27FC236}">
                <a16:creationId xmlns:a16="http://schemas.microsoft.com/office/drawing/2014/main" id="{2E77F8D6-9863-4009-B828-C658B15FBED3}"/>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78188" y="5866902"/>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146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4">
            <a:extLst>
              <a:ext uri="{28A0092B-C50C-407E-A947-70E740481C1C}">
                <a14:useLocalDpi xmlns:a14="http://schemas.microsoft.com/office/drawing/2010/main" val="0"/>
              </a:ext>
            </a:extLst>
          </a:blip>
          <a:stretch>
            <a:fillRect/>
          </a:stretch>
        </p:blipFill>
        <p:spPr>
          <a:xfrm>
            <a:off x="7510257" y="5795384"/>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5">
            <a:extLst>
              <a:ext uri="{28A0092B-C50C-407E-A947-70E740481C1C}">
                <a14:useLocalDpi xmlns:a14="http://schemas.microsoft.com/office/drawing/2010/main" val="0"/>
              </a:ext>
            </a:extLst>
          </a:blip>
          <a:srcRect l="24904" t="20153" r="25509" b="19831"/>
          <a:stretch/>
        </p:blipFill>
        <p:spPr bwMode="auto">
          <a:xfrm>
            <a:off x="8878188" y="5866902"/>
            <a:ext cx="1045719" cy="767588"/>
          </a:xfrm>
          <a:prstGeom prst="rect">
            <a:avLst/>
          </a:prstGeom>
          <a:ln>
            <a:noFill/>
          </a:ln>
          <a:extLst>
            <a:ext uri="{53640926-AAD7-44D8-BBD7-CCE9431645EC}">
              <a14:shadowObscured xmlns:a14="http://schemas.microsoft.com/office/drawing/2010/main"/>
            </a:ext>
          </a:extLst>
        </p:spPr>
      </p:pic>
      <p:pic>
        <p:nvPicPr>
          <p:cNvPr id="1055" name="Picture 31" descr="Skills ES">
            <a:extLst>
              <a:ext uri="{FF2B5EF4-FFF2-40B4-BE49-F238E27FC236}">
                <a16:creationId xmlns:a16="http://schemas.microsoft.com/office/drawing/2014/main" id="{FB1BB83C-BBFD-4E97-BC5E-9D6B5C28FB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8394" y="5701367"/>
            <a:ext cx="2165350" cy="10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6" name="why-careers-related-learning">
            <a:hlinkClick r:id="" action="ppaction://media"/>
            <a:extLst>
              <a:ext uri="{FF2B5EF4-FFF2-40B4-BE49-F238E27FC236}">
                <a16:creationId xmlns:a16="http://schemas.microsoft.com/office/drawing/2014/main" id="{7C0C3F1A-24B1-4E98-88F4-ACEEF9D4253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24000" y="381000"/>
            <a:ext cx="9144000" cy="5143500"/>
          </a:xfrm>
          <a:prstGeom prst="rect">
            <a:avLst/>
          </a:prstGeom>
        </p:spPr>
      </p:pic>
    </p:spTree>
    <p:extLst>
      <p:ext uri="{BB962C8B-B14F-4D97-AF65-F5344CB8AC3E}">
        <p14:creationId xmlns:p14="http://schemas.microsoft.com/office/powerpoint/2010/main" val="344593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3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Why?</a:t>
            </a:r>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9473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2">
            <a:extLst>
              <a:ext uri="{28A0092B-C50C-407E-A947-70E740481C1C}">
                <a14:useLocalDpi xmlns:a14="http://schemas.microsoft.com/office/drawing/2010/main" val="0"/>
              </a:ext>
            </a:extLst>
          </a:blip>
          <a:stretch>
            <a:fillRect/>
          </a:stretch>
        </p:blipFill>
        <p:spPr>
          <a:xfrm>
            <a:off x="7510257" y="5795384"/>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78188" y="5866902"/>
            <a:ext cx="1045719" cy="767588"/>
          </a:xfrm>
          <a:prstGeom prst="rect">
            <a:avLst/>
          </a:prstGeom>
          <a:ln>
            <a:noFill/>
          </a:ln>
          <a:extLst>
            <a:ext uri="{53640926-AAD7-44D8-BBD7-CCE9431645EC}">
              <a14:shadowObscured xmlns:a14="http://schemas.microsoft.com/office/drawing/2010/main"/>
            </a:ext>
          </a:extLst>
        </p:spPr>
      </p:pic>
      <p:pic>
        <p:nvPicPr>
          <p:cNvPr id="1055" name="Picture 31" descr="Skills ES">
            <a:extLst>
              <a:ext uri="{FF2B5EF4-FFF2-40B4-BE49-F238E27FC236}">
                <a16:creationId xmlns:a16="http://schemas.microsoft.com/office/drawing/2014/main" id="{FB1BB83C-BBFD-4E97-BC5E-9D6B5C28F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394" y="5701367"/>
            <a:ext cx="2165350" cy="10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 name="Text Placeholder 1">
            <a:extLst>
              <a:ext uri="{FF2B5EF4-FFF2-40B4-BE49-F238E27FC236}">
                <a16:creationId xmlns:a16="http://schemas.microsoft.com/office/drawing/2014/main" id="{09C9192D-78DC-4B30-8F6F-C29BD0CE7647}"/>
              </a:ext>
            </a:extLst>
          </p:cNvPr>
          <p:cNvSpPr>
            <a:spLocks noGrp="1"/>
          </p:cNvSpPr>
          <p:nvPr>
            <p:ph type="body" sz="quarter" idx="10"/>
          </p:nvPr>
        </p:nvSpPr>
        <p:spPr>
          <a:xfrm>
            <a:off x="1186461" y="467163"/>
            <a:ext cx="7631327" cy="369331"/>
          </a:xfrm>
        </p:spPr>
        <p:txBody>
          <a:bodyPr/>
          <a:lstStyle/>
          <a:p>
            <a:r>
              <a:rPr lang="en-GB" dirty="0"/>
              <a:t>Future Skills – The Fourth Industrial Revolution</a:t>
            </a:r>
          </a:p>
        </p:txBody>
      </p:sp>
      <p:pic>
        <p:nvPicPr>
          <p:cNvPr id="8" name="Picture 7">
            <a:extLst>
              <a:ext uri="{FF2B5EF4-FFF2-40B4-BE49-F238E27FC236}">
                <a16:creationId xmlns:a16="http://schemas.microsoft.com/office/drawing/2014/main" id="{99A6B402-5F7A-40A0-930E-42D20A3EB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438" y="1193221"/>
            <a:ext cx="1974850" cy="195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E2297FFD-5F9A-4716-99AE-0BF5D4E7A9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0550" y="1915533"/>
            <a:ext cx="2498725" cy="106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A470AB90-3625-484A-AA86-CF8D008D5B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0013" y="4576183"/>
            <a:ext cx="18288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84C60730-DB3F-487E-876D-0AAB9DED42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1013" y="3077583"/>
            <a:ext cx="1365250" cy="136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D6B9A5B1-09A7-4461-B50C-8247DB8A76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58813" y="174046"/>
            <a:ext cx="2386012" cy="1725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id="{2CDE3741-2E77-401A-8377-BF5179ABF9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7038" y="3318883"/>
            <a:ext cx="2528887" cy="67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D7979BBA-F11F-4A1A-92FB-35CEC1C083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93238" y="1053521"/>
            <a:ext cx="2068512" cy="172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D48A0C2D-8FCC-44A2-8AD2-B229FE55AA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214" t="13676" r="2" b="29030"/>
          <a:stretch>
            <a:fillRect/>
          </a:stretch>
        </p:blipFill>
        <p:spPr bwMode="auto">
          <a:xfrm>
            <a:off x="6533150" y="1090033"/>
            <a:ext cx="2293938" cy="75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a:extLst>
              <a:ext uri="{FF2B5EF4-FFF2-40B4-BE49-F238E27FC236}">
                <a16:creationId xmlns:a16="http://schemas.microsoft.com/office/drawing/2014/main" id="{7046BC2B-CF2A-4A21-8BAB-C0C5C46F23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6263" y="3149021"/>
            <a:ext cx="2390775" cy="124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a:extLst>
              <a:ext uri="{FF2B5EF4-FFF2-40B4-BE49-F238E27FC236}">
                <a16:creationId xmlns:a16="http://schemas.microsoft.com/office/drawing/2014/main" id="{F7839A9B-B24A-4249-8DBB-53D2148858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60238" y="2045708"/>
            <a:ext cx="1068387" cy="1163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a:extLst>
              <a:ext uri="{FF2B5EF4-FFF2-40B4-BE49-F238E27FC236}">
                <a16:creationId xmlns:a16="http://schemas.microsoft.com/office/drawing/2014/main" id="{56C25C2F-1D4B-4E8E-9507-64913CA167E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02713" y="4428546"/>
            <a:ext cx="1352550" cy="1354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a:extLst>
              <a:ext uri="{FF2B5EF4-FFF2-40B4-BE49-F238E27FC236}">
                <a16:creationId xmlns:a16="http://schemas.microsoft.com/office/drawing/2014/main" id="{BD8816D7-B359-43D7-9619-86D4DB747CD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02913" y="4776208"/>
            <a:ext cx="1936750" cy="1017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a:extLst>
              <a:ext uri="{FF2B5EF4-FFF2-40B4-BE49-F238E27FC236}">
                <a16:creationId xmlns:a16="http://schemas.microsoft.com/office/drawing/2014/main" id="{19BF6FA9-9B9F-4722-A3D9-FBD9AEBFA46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56463" y="2721983"/>
            <a:ext cx="190182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a:extLst>
              <a:ext uri="{FF2B5EF4-FFF2-40B4-BE49-F238E27FC236}">
                <a16:creationId xmlns:a16="http://schemas.microsoft.com/office/drawing/2014/main" id="{748BEE5F-7772-4A7E-81F1-696E615A274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29513" y="4576183"/>
            <a:ext cx="877887"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F2F95631-D7A7-4DF9-8883-66452D98DC61}"/>
              </a:ext>
            </a:extLst>
          </p:cNvPr>
          <p:cNvSpPr txBox="1"/>
          <p:nvPr/>
        </p:nvSpPr>
        <p:spPr>
          <a:xfrm>
            <a:off x="333375" y="1457325"/>
            <a:ext cx="1962738" cy="4524315"/>
          </a:xfrm>
          <a:prstGeom prst="rect">
            <a:avLst/>
          </a:prstGeom>
          <a:noFill/>
        </p:spPr>
        <p:txBody>
          <a:bodyPr wrap="square" rtlCol="0">
            <a:spAutoFit/>
          </a:bodyPr>
          <a:lstStyle/>
          <a:p>
            <a:r>
              <a:rPr lang="en-GB" sz="2400" dirty="0"/>
              <a:t>These products did not exist 12 years ago. The world is changing fast, and we need to prepare children with the skills they need for the future. </a:t>
            </a:r>
          </a:p>
        </p:txBody>
      </p:sp>
    </p:spTree>
    <p:extLst>
      <p:ext uri="{BB962C8B-B14F-4D97-AF65-F5344CB8AC3E}">
        <p14:creationId xmlns:p14="http://schemas.microsoft.com/office/powerpoint/2010/main" val="49741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273653" y="1279703"/>
            <a:ext cx="4286886" cy="461732"/>
          </a:xfrm>
        </p:spPr>
        <p:txBody>
          <a:bodyPr/>
          <a:lstStyle/>
          <a:p>
            <a:r>
              <a:rPr lang="en-GB" sz="3200" dirty="0"/>
              <a:t>Why Careers in Primary Schools?</a:t>
            </a:r>
          </a:p>
          <a:p>
            <a:endParaRPr lang="en-US" sz="2400" dirty="0"/>
          </a:p>
        </p:txBody>
      </p:sp>
      <p:sp>
        <p:nvSpPr>
          <p:cNvPr id="5" name="Text Placeholder 4"/>
          <p:cNvSpPr>
            <a:spLocks noGrp="1"/>
          </p:cNvSpPr>
          <p:nvPr>
            <p:ph type="body" sz="quarter" idx="12"/>
          </p:nvPr>
        </p:nvSpPr>
        <p:spPr>
          <a:xfrm>
            <a:off x="1273653" y="2439448"/>
            <a:ext cx="4286887" cy="3000057"/>
          </a:xfrm>
        </p:spPr>
        <p:txBody>
          <a:bodyPr/>
          <a:lstStyle/>
          <a:p>
            <a:pPr marL="342900" indent="-342900">
              <a:buFont typeface="Arial" panose="020B0604020202020204" pitchFamily="34" charset="0"/>
              <a:buChar char="•"/>
            </a:pPr>
            <a:r>
              <a:rPr lang="en-GB" dirty="0">
                <a:solidFill>
                  <a:schemeClr val="accent5">
                    <a:lumMod val="25000"/>
                  </a:schemeClr>
                </a:solidFill>
              </a:rPr>
              <a:t>Broaden horizons</a:t>
            </a:r>
          </a:p>
          <a:p>
            <a:endParaRPr lang="en-GB" dirty="0">
              <a:solidFill>
                <a:schemeClr val="accent5">
                  <a:lumMod val="25000"/>
                </a:schemeClr>
              </a:solidFill>
            </a:endParaRPr>
          </a:p>
          <a:p>
            <a:pPr marL="342900" indent="-342900">
              <a:buFont typeface="Arial" panose="020B0604020202020204" pitchFamily="34" charset="0"/>
              <a:buChar char="•"/>
            </a:pPr>
            <a:r>
              <a:rPr lang="en-GB" dirty="0">
                <a:solidFill>
                  <a:schemeClr val="accent5">
                    <a:lumMod val="25000"/>
                  </a:schemeClr>
                </a:solidFill>
              </a:rPr>
              <a:t>Healthy sense of self</a:t>
            </a:r>
          </a:p>
          <a:p>
            <a:endParaRPr lang="en-GB" dirty="0">
              <a:solidFill>
                <a:schemeClr val="accent5">
                  <a:lumMod val="25000"/>
                </a:schemeClr>
              </a:solidFill>
            </a:endParaRPr>
          </a:p>
          <a:p>
            <a:pPr marL="342900" indent="-342900">
              <a:buFont typeface="Arial" panose="020B0604020202020204" pitchFamily="34" charset="0"/>
              <a:buChar char="•"/>
            </a:pPr>
            <a:r>
              <a:rPr lang="en-GB" dirty="0">
                <a:solidFill>
                  <a:schemeClr val="accent5">
                    <a:lumMod val="25000"/>
                  </a:schemeClr>
                </a:solidFill>
              </a:rPr>
              <a:t>Reach potential</a:t>
            </a:r>
          </a:p>
          <a:p>
            <a:endParaRPr lang="en-US" dirty="0"/>
          </a:p>
        </p:txBody>
      </p:sp>
      <p:pic>
        <p:nvPicPr>
          <p:cNvPr id="8" name="Picture 7" descr="A close up of a sign&#10;&#10;Description automatically generated">
            <a:extLst>
              <a:ext uri="{FF2B5EF4-FFF2-40B4-BE49-F238E27FC236}">
                <a16:creationId xmlns:a16="http://schemas.microsoft.com/office/drawing/2014/main" id="{65339FF0-D65D-4F32-86FA-3147E2837F18}"/>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E76C6486-9FDF-4F89-98DE-D841C217B5AF}"/>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0" name="Picture 2" descr="C:\Users\emmawa\AppData\Local\Microsoft\Windows\INetCache\IE\DB1Z0A07\happy-child-14055914033q9[1].jpg">
            <a:extLst>
              <a:ext uri="{FF2B5EF4-FFF2-40B4-BE49-F238E27FC236}">
                <a16:creationId xmlns:a16="http://schemas.microsoft.com/office/drawing/2014/main" id="{046F3432-1B2D-4632-8C92-EEFDED40D2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9" t="11801" r="-869" b="31874"/>
          <a:stretch/>
        </p:blipFill>
        <p:spPr bwMode="auto">
          <a:xfrm>
            <a:off x="6238875" y="1441628"/>
            <a:ext cx="4876799" cy="412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719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273653" y="1279703"/>
            <a:ext cx="4286886" cy="461732"/>
          </a:xfrm>
        </p:spPr>
        <p:txBody>
          <a:bodyPr/>
          <a:lstStyle/>
          <a:p>
            <a:r>
              <a:rPr lang="en-GB" sz="3200" dirty="0"/>
              <a:t>Why Careers in Primary Schools?</a:t>
            </a:r>
          </a:p>
          <a:p>
            <a:endParaRPr lang="en-US" sz="2400" dirty="0"/>
          </a:p>
        </p:txBody>
      </p:sp>
      <p:sp>
        <p:nvSpPr>
          <p:cNvPr id="5" name="Text Placeholder 4"/>
          <p:cNvSpPr>
            <a:spLocks noGrp="1"/>
          </p:cNvSpPr>
          <p:nvPr>
            <p:ph type="body" sz="quarter" idx="12"/>
          </p:nvPr>
        </p:nvSpPr>
        <p:spPr>
          <a:xfrm>
            <a:off x="1273653" y="2439448"/>
            <a:ext cx="4286887" cy="3138849"/>
          </a:xfrm>
        </p:spPr>
        <p:txBody>
          <a:bodyPr/>
          <a:lstStyle/>
          <a:p>
            <a:r>
              <a:rPr lang="en-US" dirty="0"/>
              <a:t>“Five times as many young people want to work in art, culture, entertainment and sport as there are jobs available.”</a:t>
            </a:r>
            <a:endParaRPr lang="en-US" sz="1100" dirty="0"/>
          </a:p>
          <a:p>
            <a:r>
              <a:rPr lang="en-GB" dirty="0"/>
              <a:t>“Careers related </a:t>
            </a:r>
            <a:r>
              <a:rPr lang="en-US" dirty="0"/>
              <a:t>learning in primary schools plays a key role in getting children excited about learning as well as tackling ingrained stereotypes and narrow aspirations they often have.”</a:t>
            </a:r>
            <a:endParaRPr lang="en-GB" dirty="0"/>
          </a:p>
          <a:p>
            <a:endParaRPr lang="en-US" dirty="0"/>
          </a:p>
        </p:txBody>
      </p:sp>
      <p:pic>
        <p:nvPicPr>
          <p:cNvPr id="8" name="Picture 7" descr="A close up of a sign&#10;&#10;Description automatically generated">
            <a:extLst>
              <a:ext uri="{FF2B5EF4-FFF2-40B4-BE49-F238E27FC236}">
                <a16:creationId xmlns:a16="http://schemas.microsoft.com/office/drawing/2014/main" id="{65339FF0-D65D-4F32-86FA-3147E2837F18}"/>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E76C6486-9FDF-4F89-98DE-D841C217B5AF}"/>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7" name="Picture 2">
            <a:extLst>
              <a:ext uri="{FF2B5EF4-FFF2-40B4-BE49-F238E27FC236}">
                <a16:creationId xmlns:a16="http://schemas.microsoft.com/office/drawing/2014/main" id="{FA4D3965-E39A-4759-9197-1244C01506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65" t="31044" r="31918" b="11538"/>
          <a:stretch/>
        </p:blipFill>
        <p:spPr bwMode="auto">
          <a:xfrm>
            <a:off x="5914439" y="1401143"/>
            <a:ext cx="5476268" cy="417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653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273653" y="1279703"/>
            <a:ext cx="4286886" cy="461732"/>
          </a:xfrm>
        </p:spPr>
        <p:txBody>
          <a:bodyPr/>
          <a:lstStyle/>
          <a:p>
            <a:r>
              <a:rPr lang="en-GB" sz="3200" dirty="0"/>
              <a:t>What gets in the way of Aiming High?</a:t>
            </a:r>
          </a:p>
          <a:p>
            <a:endParaRPr lang="en-US" sz="2400" dirty="0"/>
          </a:p>
        </p:txBody>
      </p:sp>
      <p:sp>
        <p:nvSpPr>
          <p:cNvPr id="5" name="Text Placeholder 4"/>
          <p:cNvSpPr>
            <a:spLocks noGrp="1"/>
          </p:cNvSpPr>
          <p:nvPr>
            <p:ph type="body" sz="quarter" idx="12"/>
          </p:nvPr>
        </p:nvSpPr>
        <p:spPr>
          <a:xfrm>
            <a:off x="1273653" y="2439448"/>
            <a:ext cx="4286887" cy="3138849"/>
          </a:xfrm>
        </p:spPr>
        <p:txBody>
          <a:bodyPr/>
          <a:lstStyle/>
          <a:p>
            <a:pPr marL="342900" indent="-342900">
              <a:buFont typeface="Arial" panose="020B0604020202020204" pitchFamily="34" charset="0"/>
              <a:buChar char="•"/>
            </a:pPr>
            <a:r>
              <a:rPr lang="en-US" dirty="0"/>
              <a:t>Gender stereotypes</a:t>
            </a:r>
          </a:p>
          <a:p>
            <a:pPr marL="342900" indent="-342900">
              <a:buFont typeface="Arial" panose="020B0604020202020204" pitchFamily="34" charset="0"/>
              <a:buChar char="•"/>
            </a:pPr>
            <a:r>
              <a:rPr lang="en-US" dirty="0"/>
              <a:t>Concern over cost of study</a:t>
            </a:r>
          </a:p>
          <a:p>
            <a:pPr marL="342900" indent="-342900">
              <a:buFont typeface="Arial" panose="020B0604020202020204" pitchFamily="34" charset="0"/>
              <a:buChar char="•"/>
            </a:pPr>
            <a:r>
              <a:rPr lang="en-US" dirty="0"/>
              <a:t>Limited experience and aspiration</a:t>
            </a:r>
          </a:p>
          <a:p>
            <a:pPr marL="342900" indent="-342900">
              <a:buFont typeface="Arial" panose="020B0604020202020204" pitchFamily="34" charset="0"/>
              <a:buChar char="•"/>
            </a:pPr>
            <a:r>
              <a:rPr lang="en-US" dirty="0"/>
              <a:t>Low self-belief</a:t>
            </a:r>
          </a:p>
        </p:txBody>
      </p:sp>
      <p:pic>
        <p:nvPicPr>
          <p:cNvPr id="8" name="Picture 7" descr="A close up of a sign&#10;&#10;Description automatically generated">
            <a:extLst>
              <a:ext uri="{FF2B5EF4-FFF2-40B4-BE49-F238E27FC236}">
                <a16:creationId xmlns:a16="http://schemas.microsoft.com/office/drawing/2014/main" id="{65339FF0-D65D-4F32-86FA-3147E2837F18}"/>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E76C6486-9FDF-4F89-98DE-D841C217B5AF}"/>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0" name="Picture 9" descr="The eight essential skills">
            <a:extLst>
              <a:ext uri="{FF2B5EF4-FFF2-40B4-BE49-F238E27FC236}">
                <a16:creationId xmlns:a16="http://schemas.microsoft.com/office/drawing/2014/main" id="{9769B686-1C2B-4067-A8A7-7CB4080204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678" t="6021" r="25160" b="11244"/>
          <a:stretch/>
        </p:blipFill>
        <p:spPr bwMode="auto">
          <a:xfrm>
            <a:off x="6096000" y="900245"/>
            <a:ext cx="5114260" cy="531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999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How?</a:t>
            </a:r>
          </a:p>
        </p:txBody>
      </p:sp>
      <p:pic>
        <p:nvPicPr>
          <p:cNvPr id="5" name="Picture 4" descr="A close up of a sign&#10;&#10;Description automatically generated">
            <a:extLst>
              <a:ext uri="{FF2B5EF4-FFF2-40B4-BE49-F238E27FC236}">
                <a16:creationId xmlns:a16="http://schemas.microsoft.com/office/drawing/2014/main" id="{85FCD308-E3FC-489B-84F6-E3065705D10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A963B032-D449-4A09-A213-00A0CE9200E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20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273653" y="1281416"/>
            <a:ext cx="4286886" cy="461732"/>
          </a:xfrm>
        </p:spPr>
        <p:txBody>
          <a:bodyPr/>
          <a:lstStyle/>
          <a:p>
            <a:r>
              <a:rPr lang="en-GB" sz="3200" dirty="0"/>
              <a:t>How do we teach Careers?</a:t>
            </a:r>
          </a:p>
          <a:p>
            <a:endParaRPr lang="en-US" sz="2400" dirty="0"/>
          </a:p>
        </p:txBody>
      </p:sp>
      <p:sp>
        <p:nvSpPr>
          <p:cNvPr id="5" name="Text Placeholder 4"/>
          <p:cNvSpPr>
            <a:spLocks noGrp="1"/>
          </p:cNvSpPr>
          <p:nvPr>
            <p:ph type="body" sz="quarter" idx="12"/>
          </p:nvPr>
        </p:nvSpPr>
        <p:spPr>
          <a:xfrm>
            <a:off x="1273653" y="2439448"/>
            <a:ext cx="4286887" cy="3138849"/>
          </a:xfrm>
        </p:spPr>
        <p:txBody>
          <a:bodyPr/>
          <a:lstStyle/>
          <a:p>
            <a:pPr marL="342900" indent="-342900">
              <a:buFont typeface="Arial" panose="020B0604020202020204" pitchFamily="34" charset="0"/>
              <a:buChar char="•"/>
            </a:pPr>
            <a:r>
              <a:rPr lang="en-GB" dirty="0">
                <a:solidFill>
                  <a:schemeClr val="accent5">
                    <a:lumMod val="25000"/>
                  </a:schemeClr>
                </a:solidFill>
              </a:rPr>
              <a:t>Workplace visits</a:t>
            </a:r>
          </a:p>
          <a:p>
            <a:pPr marL="342900" indent="-342900">
              <a:buFont typeface="Arial" panose="020B0604020202020204" pitchFamily="34" charset="0"/>
              <a:buChar char="•"/>
            </a:pPr>
            <a:endParaRPr lang="en-GB" dirty="0">
              <a:solidFill>
                <a:schemeClr val="accent5">
                  <a:lumMod val="25000"/>
                </a:schemeClr>
              </a:solidFill>
            </a:endParaRPr>
          </a:p>
          <a:p>
            <a:pPr marL="342900" indent="-342900">
              <a:buFont typeface="Arial" panose="020B0604020202020204" pitchFamily="34" charset="0"/>
              <a:buChar char="•"/>
            </a:pPr>
            <a:r>
              <a:rPr lang="en-GB" dirty="0">
                <a:solidFill>
                  <a:schemeClr val="accent5">
                    <a:lumMod val="25000"/>
                  </a:schemeClr>
                </a:solidFill>
              </a:rPr>
              <a:t>Visitors invited in to schools</a:t>
            </a:r>
          </a:p>
          <a:p>
            <a:pPr marL="342900" indent="-342900">
              <a:buFont typeface="Arial" panose="020B0604020202020204" pitchFamily="34" charset="0"/>
              <a:buChar char="•"/>
            </a:pPr>
            <a:endParaRPr lang="en-GB" dirty="0">
              <a:solidFill>
                <a:schemeClr val="accent5">
                  <a:lumMod val="25000"/>
                </a:schemeClr>
              </a:solidFill>
            </a:endParaRPr>
          </a:p>
          <a:p>
            <a:pPr marL="342900" indent="-342900">
              <a:buFont typeface="Arial" panose="020B0604020202020204" pitchFamily="34" charset="0"/>
              <a:buChar char="•"/>
            </a:pPr>
            <a:r>
              <a:rPr lang="en-GB" dirty="0">
                <a:solidFill>
                  <a:schemeClr val="accent5">
                    <a:lumMod val="25000"/>
                  </a:schemeClr>
                </a:solidFill>
              </a:rPr>
              <a:t>Developing employability skills</a:t>
            </a:r>
          </a:p>
          <a:p>
            <a:endParaRPr lang="en-US" dirty="0"/>
          </a:p>
        </p:txBody>
      </p:sp>
      <p:pic>
        <p:nvPicPr>
          <p:cNvPr id="8" name="Picture 7" descr="A close up of a sign&#10;&#10;Description automatically generated">
            <a:extLst>
              <a:ext uri="{FF2B5EF4-FFF2-40B4-BE49-F238E27FC236}">
                <a16:creationId xmlns:a16="http://schemas.microsoft.com/office/drawing/2014/main" id="{65339FF0-D65D-4F32-86FA-3147E2837F18}"/>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E76C6486-9FDF-4F89-98DE-D841C217B5AF}"/>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0" name="Picture 12" descr="Chicago Summer Series: Eclectic Attractions in South Loop ...">
            <a:extLst>
              <a:ext uri="{FF2B5EF4-FFF2-40B4-BE49-F238E27FC236}">
                <a16:creationId xmlns:a16="http://schemas.microsoft.com/office/drawing/2014/main" id="{9A4E79AB-ED1E-462B-9F00-06B3B96E9F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14"/>
          <a:stretch/>
        </p:blipFill>
        <p:spPr bwMode="auto">
          <a:xfrm>
            <a:off x="6096000" y="1427747"/>
            <a:ext cx="5498897" cy="4150549"/>
          </a:xfrm>
          <a:prstGeom prst="rect">
            <a:avLst/>
          </a:prstGeom>
          <a:noFill/>
          <a:ln w="28575">
            <a:solidFill>
              <a:schemeClr val="bg1">
                <a:lumMod val="90000"/>
                <a:lumOff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83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F642C1AE-9A28-FD4D-84A4-C163511FA3F1}"/>
    </a:ext>
  </a:extLst>
</a:theme>
</file>

<file path=ppt/theme/theme2.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3.xml><?xml version="1.0" encoding="utf-8"?>
<a:theme xmlns:a="http://schemas.openxmlformats.org/drawingml/2006/main" nam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8F145BD-4479-AC45-98F4-E8EF7E6A10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691f71b9-b64f-4844-8bf8-0e85b55a74e6"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E739DA195FB2BD4795D003DD19D66415" ma:contentTypeVersion="2" ma:contentTypeDescription="Create a new document." ma:contentTypeScope="" ma:versionID="edaf31ad3fa637f567c53d4a54b721da">
  <xsd:schema xmlns:xsd="http://www.w3.org/2001/XMLSchema" xmlns:xs="http://www.w3.org/2001/XMLSchema" xmlns:p="http://schemas.microsoft.com/office/2006/metadata/properties" targetNamespace="http://schemas.microsoft.com/office/2006/metadata/properties" ma:root="true" ma:fieldsID="bd06f4e6b77dae5f06e92fde8dc8623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6B62F7-4328-4054-950D-ED9A3C055071}">
  <ds:schemaRefs>
    <ds:schemaRef ds:uri="http://schemas.microsoft.com/sharepoint/v3/contenttype/forms"/>
  </ds:schemaRefs>
</ds:datastoreItem>
</file>

<file path=customXml/itemProps2.xml><?xml version="1.0" encoding="utf-8"?>
<ds:datastoreItem xmlns:ds="http://schemas.openxmlformats.org/officeDocument/2006/customXml" ds:itemID="{9A84909D-2A9B-4CE7-995A-824EE81235EF}">
  <ds:schemaRefs>
    <ds:schemaRef ds:uri="Microsoft.SharePoint.Taxonomy.ContentTypeSync"/>
  </ds:schemaRefs>
</ds:datastoreItem>
</file>

<file path=customXml/itemProps3.xml><?xml version="1.0" encoding="utf-8"?>
<ds:datastoreItem xmlns:ds="http://schemas.openxmlformats.org/officeDocument/2006/customXml" ds:itemID="{CACC8ADA-0794-4150-B8F3-6F903FC345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F8D9D86B-71E5-4B2A-ADA2-EBE75C7DAB2D}">
  <ds:schemaRefs>
    <ds:schemaRef ds:uri="http://www.w3.org/XML/1998/namespace"/>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Revised CEC_Primary Toolkit_Resource template</Template>
  <TotalTime>2149</TotalTime>
  <Words>368</Words>
  <Application>Microsoft Office PowerPoint</Application>
  <PresentationFormat>Widescreen</PresentationFormat>
  <Paragraphs>72</Paragraphs>
  <Slides>16</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Arial</vt:lpstr>
      <vt:lpstr>Calibri</vt:lpstr>
      <vt:lpstr>Calibri Light</vt:lpstr>
      <vt:lpstr>Symbol</vt:lpstr>
      <vt:lpstr>Cover pages</vt:lpstr>
      <vt:lpstr>Text pages</vt:lpstr>
      <vt:lpstr>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Hutton</dc:creator>
  <cp:lastModifiedBy>Emma  Waring</cp:lastModifiedBy>
  <cp:revision>13</cp:revision>
  <dcterms:created xsi:type="dcterms:W3CDTF">2020-03-30T12:59:08Z</dcterms:created>
  <dcterms:modified xsi:type="dcterms:W3CDTF">2020-05-20T10:18:39Z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0x010100E739DA195FB2BD4795D003DD19D66415</vt:lpwstr>
  </property>
</Properties>
</file>