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684" r:id="rId2"/>
  </p:sldMasterIdLst>
  <p:notesMasterIdLst>
    <p:notesMasterId r:id="rId10"/>
  </p:notesMasterIdLst>
  <p:sldIdLst>
    <p:sldId id="271" r:id="rId3"/>
    <p:sldId id="402" r:id="rId4"/>
    <p:sldId id="403" r:id="rId5"/>
    <p:sldId id="404" r:id="rId6"/>
    <p:sldId id="405" r:id="rId7"/>
    <p:sldId id="414" r:id="rId8"/>
    <p:sldId id="406" r:id="rId9"/>
  </p:sldIdLst>
  <p:sldSz cx="6858000" cy="5143500"/>
  <p:notesSz cx="6805613" cy="9944100"/>
  <p:defaultTex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an Jones" initials="SJ" lastIdx="3" clrIdx="0">
    <p:extLst>
      <p:ext uri="{19B8F6BF-5375-455C-9EA6-DF929625EA0E}">
        <p15:presenceInfo xmlns:p15="http://schemas.microsoft.com/office/powerpoint/2012/main" userId="S::sjones@careersandenterprise.co.uk::ca0ee90a-f7fc-4138-b962-2e89da521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4" autoAdjust="0"/>
    <p:restoredTop sz="94660"/>
  </p:normalViewPr>
  <p:slideViewPr>
    <p:cSldViewPr>
      <p:cViewPr varScale="1">
        <p:scale>
          <a:sx n="107" d="100"/>
          <a:sy n="107" d="100"/>
        </p:scale>
        <p:origin x="1613" y="82"/>
      </p:cViewPr>
      <p:guideLst>
        <p:guide orient="horz" pos="1620"/>
        <p:guide pos="2160"/>
      </p:guideLst>
    </p:cSldViewPr>
  </p:slideViewPr>
  <p:notesTextViewPr>
    <p:cViewPr>
      <p:scale>
        <a:sx n="1" d="1"/>
        <a:sy n="1" d="1"/>
      </p:scale>
      <p:origin x="0" y="0"/>
    </p:cViewPr>
  </p:notesTextViewPr>
  <p:sorterViewPr>
    <p:cViewPr>
      <p:scale>
        <a:sx n="100" d="100"/>
        <a:sy n="100" d="100"/>
      </p:scale>
      <p:origin x="0" y="-210"/>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917575" y="746125"/>
            <a:ext cx="4972050" cy="3729038"/>
          </a:xfrm>
          <a:prstGeom prst="rect">
            <a:avLst/>
          </a:prstGeom>
        </p:spPr>
        <p:txBody>
          <a:bodyPr/>
          <a:lstStyle/>
          <a:p>
            <a:endParaRPr/>
          </a:p>
        </p:txBody>
      </p:sp>
      <p:sp>
        <p:nvSpPr>
          <p:cNvPr id="283" name="Shape 283"/>
          <p:cNvSpPr>
            <a:spLocks noGrp="1"/>
          </p:cNvSpPr>
          <p:nvPr>
            <p:ph type="body" sz="quarter" idx="1"/>
          </p:nvPr>
        </p:nvSpPr>
        <p:spPr>
          <a:xfrm>
            <a:off x="907415" y="4723448"/>
            <a:ext cx="4990783" cy="4474845"/>
          </a:xfrm>
          <a:prstGeom prst="rect">
            <a:avLst/>
          </a:prstGeom>
        </p:spPr>
        <p:txBody>
          <a:bodyPr/>
          <a:lstStyle/>
          <a:p>
            <a:endParaRPr/>
          </a:p>
        </p:txBody>
      </p:sp>
    </p:spTree>
    <p:extLst>
      <p:ext uri="{BB962C8B-B14F-4D97-AF65-F5344CB8AC3E}">
        <p14:creationId xmlns:p14="http://schemas.microsoft.com/office/powerpoint/2010/main" val="3770528534"/>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797" defTabSz="457200" latinLnBrk="0">
      <a:defRPr sz="1200">
        <a:latin typeface="+mn-lt"/>
        <a:ea typeface="+mn-ea"/>
        <a:cs typeface="+mn-cs"/>
        <a:sym typeface="Calibri"/>
      </a:defRPr>
    </a:lvl4pPr>
    <a:lvl5pPr indent="914359" defTabSz="457200" latinLnBrk="0">
      <a:defRPr sz="1200">
        <a:latin typeface="+mn-lt"/>
        <a:ea typeface="+mn-ea"/>
        <a:cs typeface="+mn-cs"/>
        <a:sym typeface="Calibri"/>
      </a:defRPr>
    </a:lvl5pPr>
    <a:lvl6pPr indent="1142959" defTabSz="457200" latinLnBrk="0">
      <a:defRPr sz="1200">
        <a:latin typeface="+mn-lt"/>
        <a:ea typeface="+mn-ea"/>
        <a:cs typeface="+mn-cs"/>
        <a:sym typeface="Calibri"/>
      </a:defRPr>
    </a:lvl6pPr>
    <a:lvl7pPr indent="1371543" defTabSz="457200" latinLnBrk="0">
      <a:defRPr sz="1200">
        <a:latin typeface="+mn-lt"/>
        <a:ea typeface="+mn-ea"/>
        <a:cs typeface="+mn-cs"/>
        <a:sym typeface="Calibri"/>
      </a:defRPr>
    </a:lvl7pPr>
    <a:lvl8pPr indent="1600129" defTabSz="457200" latinLnBrk="0">
      <a:defRPr sz="1200">
        <a:latin typeface="+mn-lt"/>
        <a:ea typeface="+mn-ea"/>
        <a:cs typeface="+mn-cs"/>
        <a:sym typeface="Calibri"/>
      </a:defRPr>
    </a:lvl8pPr>
    <a:lvl9pPr indent="1828718"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47411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4.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0" y="1195521"/>
            <a:ext cx="4114800"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716430" y="1822516"/>
            <a:ext cx="5198595"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716430" y="1661474"/>
            <a:ext cx="5151454"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1"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355362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CF5B-79AD-4AD9-AEB4-457015CD88B7}"/>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1E355F-359D-479E-BCDB-1757DEA5444D}"/>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26B16A-CBD7-4684-80C1-4E8332E2C1B9}"/>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19CFDF1D-E4F3-442A-889D-5A3438F095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0187CF-1FFA-4760-848A-1F4118AF02FA}"/>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59785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D68-E270-4B91-BF59-9B5C910CEC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4D5B0B-D02D-48DB-B70A-F8289602B679}"/>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DCE580-D81A-4315-81E9-1C6DAE0ED5A1}"/>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0E1E9D-8173-44DD-B57B-EE462460DFF2}"/>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6" name="Footer Placeholder 5">
            <a:extLst>
              <a:ext uri="{FF2B5EF4-FFF2-40B4-BE49-F238E27FC236}">
                <a16:creationId xmlns:a16="http://schemas.microsoft.com/office/drawing/2014/main" id="{BFC8FD1E-26AE-4AAF-A7AF-96E32225A5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091D1C-092E-4550-9CE7-5A65BAD1DED8}"/>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90072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A54F-444C-4CB9-A31D-FE7FAC15B307}"/>
              </a:ext>
            </a:extLst>
          </p:cNvPr>
          <p:cNvSpPr>
            <a:spLocks noGrp="1"/>
          </p:cNvSpPr>
          <p:nvPr>
            <p:ph type="title"/>
          </p:nvPr>
        </p:nvSpPr>
        <p:spPr>
          <a:xfrm>
            <a:off x="472381" y="273844"/>
            <a:ext cx="5915025"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656FC9-3A64-4B25-A1E6-E98B9F2300C8}"/>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FD66279C-3F0C-4D1B-B812-036C5CCF0381}"/>
              </a:ext>
            </a:extLst>
          </p:cNvPr>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2A1B22-37EB-40F5-9CF6-B4BC739F57BF}"/>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CB0D3B33-F3BA-4C8D-8CB1-8609871447EE}"/>
              </a:ext>
            </a:extLst>
          </p:cNvPr>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FB1CD7-7018-4808-ABAA-EECDB64178F8}"/>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8" name="Footer Placeholder 7">
            <a:extLst>
              <a:ext uri="{FF2B5EF4-FFF2-40B4-BE49-F238E27FC236}">
                <a16:creationId xmlns:a16="http://schemas.microsoft.com/office/drawing/2014/main" id="{77C9FCBF-A0C6-43B4-90F6-5E43DF60DA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9CB970-EC12-48C3-A8FD-BF68039B8A14}"/>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54193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6778-DB25-4A24-91A7-4A7C1AAA4B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AAF0DF-01EB-43A1-A007-FBA05D670B95}"/>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4" name="Footer Placeholder 3">
            <a:extLst>
              <a:ext uri="{FF2B5EF4-FFF2-40B4-BE49-F238E27FC236}">
                <a16:creationId xmlns:a16="http://schemas.microsoft.com/office/drawing/2014/main" id="{600BB130-F421-48D0-A3B3-1D5D9126B7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67833A-8CA0-475E-A5B1-9962E61AEF20}"/>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141804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53C5D-943D-4187-B89B-727E6152E399}"/>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3" name="Footer Placeholder 2">
            <a:extLst>
              <a:ext uri="{FF2B5EF4-FFF2-40B4-BE49-F238E27FC236}">
                <a16:creationId xmlns:a16="http://schemas.microsoft.com/office/drawing/2014/main" id="{40B57D45-7017-4F59-90CD-954E549B04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D62A73-595B-4A94-9F76-2DAF9D8D67C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63074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EF61-258F-4337-BF98-897C18CF16E7}"/>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2E6E9-99B6-4076-99B7-9F23D44BC555}"/>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1D785F-DE79-44F2-83FB-A650D60C3BD0}"/>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11B45F42-D836-4592-969C-52951B42BAA0}"/>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6" name="Footer Placeholder 5">
            <a:extLst>
              <a:ext uri="{FF2B5EF4-FFF2-40B4-BE49-F238E27FC236}">
                <a16:creationId xmlns:a16="http://schemas.microsoft.com/office/drawing/2014/main" id="{2CF9B772-0B68-42F3-9265-4F330F357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6BC7A5-41BE-4E10-BB2D-D9450E961CD7}"/>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84294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1BBA-6F92-4E1B-A098-05A870DC79B1}"/>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76E7BD-BEB1-4D22-B23F-560DE8E7CC6A}"/>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4C154373-9496-447A-931F-50DE0FE0DD15}"/>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1C6E93C-FC4D-4CC7-B347-834D8EA17E3D}"/>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6" name="Footer Placeholder 5">
            <a:extLst>
              <a:ext uri="{FF2B5EF4-FFF2-40B4-BE49-F238E27FC236}">
                <a16:creationId xmlns:a16="http://schemas.microsoft.com/office/drawing/2014/main" id="{98D312D3-DB67-4F28-A00B-A880306BE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5351DB-B968-48BF-BF92-A549651570D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359563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A47B-0990-49FF-965A-5C7E095D5E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90A208-FAD3-451C-93DB-3CDCEF36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1A128-C52A-49AA-A994-DB5C07B54528}"/>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9934D5E6-6DC4-4517-9D3D-4B52E6B6A1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0305D-D0BB-449F-9FC5-CE9E5161E8ED}"/>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282644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71F1D-166B-48F3-8146-01DCF34EBF56}"/>
              </a:ext>
            </a:extLst>
          </p:cNvPr>
          <p:cNvSpPr>
            <a:spLocks noGrp="1"/>
          </p:cNvSpPr>
          <p:nvPr>
            <p:ph type="title" orient="vert"/>
          </p:nvPr>
        </p:nvSpPr>
        <p:spPr>
          <a:xfrm>
            <a:off x="4907756" y="273844"/>
            <a:ext cx="1478756"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32FF31-EC41-450C-829B-6751CBAF87B3}"/>
              </a:ext>
            </a:extLst>
          </p:cNvPr>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85440B-2779-4821-A264-E473CC5025C1}"/>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975F0C6A-ED81-4340-9E24-6B86B5599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CDC93-553A-4E1C-9A61-B154F41B261F}"/>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144729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6858000" cy="4198434"/>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238804" y="958702"/>
            <a:ext cx="3497638" cy="70252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27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235921" y="1718824"/>
            <a:ext cx="3497638" cy="31937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1688"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250954" y="2106214"/>
            <a:ext cx="3497638" cy="319377"/>
          </a:xfrm>
          <a:prstGeom prst="rect">
            <a:avLst/>
          </a:prstGeom>
        </p:spPr>
        <p:txBody>
          <a:bodyPr/>
          <a:lstStyle>
            <a:lvl1pPr marL="0" marR="0" indent="0" algn="l" defTabSz="514350" rtl="0" eaLnBrk="1" fontAlgn="auto" latinLnBrk="0" hangingPunct="1">
              <a:lnSpc>
                <a:spcPct val="90000"/>
              </a:lnSpc>
              <a:spcBef>
                <a:spcPts val="563"/>
              </a:spcBef>
              <a:spcAft>
                <a:spcPts val="0"/>
              </a:spcAft>
              <a:buClrTx/>
              <a:buSzTx/>
              <a:buFontTx/>
              <a:buNone/>
              <a:tabLst/>
              <a:defRPr sz="9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5736330" y="378614"/>
            <a:ext cx="867939" cy="997631"/>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Oval 13"/>
          <p:cNvSpPr/>
          <p:nvPr userDrawn="1"/>
        </p:nvSpPr>
        <p:spPr>
          <a:xfrm>
            <a:off x="5525800" y="1895971"/>
            <a:ext cx="921557" cy="1228743"/>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Oval 21"/>
          <p:cNvSpPr/>
          <p:nvPr userDrawn="1"/>
        </p:nvSpPr>
        <p:spPr>
          <a:xfrm>
            <a:off x="5377166" y="1776779"/>
            <a:ext cx="1012216" cy="129373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riangle 23"/>
          <p:cNvSpPr/>
          <p:nvPr userDrawn="1"/>
        </p:nvSpPr>
        <p:spPr>
          <a:xfrm rot="2428000">
            <a:off x="5803804" y="225100"/>
            <a:ext cx="881564" cy="1013291"/>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 </a:t>
            </a:r>
          </a:p>
        </p:txBody>
      </p:sp>
      <p:pic>
        <p:nvPicPr>
          <p:cNvPr id="3" name="Picture 2"/>
          <p:cNvPicPr>
            <a:picLocks noChangeAspect="1"/>
          </p:cNvPicPr>
          <p:nvPr userDrawn="1"/>
        </p:nvPicPr>
        <p:blipFill>
          <a:blip r:embed="rId3"/>
          <a:stretch>
            <a:fillRect/>
          </a:stretch>
        </p:blipFill>
        <p:spPr>
          <a:xfrm>
            <a:off x="1793953" y="2606413"/>
            <a:ext cx="4989068" cy="1592021"/>
          </a:xfrm>
          <a:prstGeom prst="rect">
            <a:avLst/>
          </a:prstGeom>
        </p:spPr>
      </p:pic>
      <p:pic>
        <p:nvPicPr>
          <p:cNvPr id="17" name="Picture 16"/>
          <p:cNvPicPr>
            <a:picLocks noChangeAspect="1"/>
          </p:cNvPicPr>
          <p:nvPr userDrawn="1"/>
        </p:nvPicPr>
        <p:blipFill>
          <a:blip r:embed="rId4"/>
          <a:stretch>
            <a:fillRect/>
          </a:stretch>
        </p:blipFill>
        <p:spPr>
          <a:xfrm>
            <a:off x="4637861" y="1097898"/>
            <a:ext cx="863989" cy="1138993"/>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6"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47268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2411373"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3378102" y="1195388"/>
            <a:ext cx="2905720" cy="2884241"/>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716430" y="1829586"/>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716430" y="1661474"/>
            <a:ext cx="2411374"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1"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4648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4698146"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716430" y="1843727"/>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3429000" y="1843727"/>
            <a:ext cx="2411374" cy="2250043"/>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716430" y="1661474"/>
            <a:ext cx="5151454"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2"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92150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0" y="1195521"/>
            <a:ext cx="4114800"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716430" y="1781129"/>
            <a:ext cx="5198595"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cxnSp>
        <p:nvCxnSpPr>
          <p:cNvPr id="5" name="Straight Connector 4"/>
          <p:cNvCxnSpPr/>
          <p:nvPr userDrawn="1"/>
        </p:nvCxnSpPr>
        <p:spPr>
          <a:xfrm>
            <a:off x="716430" y="1661474"/>
            <a:ext cx="5151454"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9"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333751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716431" y="1195521"/>
            <a:ext cx="4698146" cy="346299"/>
          </a:xfrm>
          <a:prstGeom prst="rect">
            <a:avLst/>
          </a:prstGeom>
        </p:spPr>
        <p:txBody>
          <a:bodyPr/>
          <a:lstStyle>
            <a:lvl1pPr marL="0" indent="0">
              <a:buFontTx/>
              <a:buNone/>
              <a:defRPr sz="2025"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716430" y="1781129"/>
            <a:ext cx="2411374"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3434144" y="1781129"/>
            <a:ext cx="2411374" cy="2250043"/>
          </a:xfrm>
          <a:prstGeom prst="rect">
            <a:avLst/>
          </a:prstGeom>
        </p:spPr>
        <p:txBody>
          <a:bodyPr/>
          <a:lstStyle>
            <a:lvl1pPr marL="192881" marR="0" indent="-192881" algn="l" defTabSz="514350" rtl="0" eaLnBrk="1" fontAlgn="auto" latinLnBrk="0" hangingPunct="1">
              <a:lnSpc>
                <a:spcPts val="2126"/>
              </a:lnSpc>
              <a:spcBef>
                <a:spcPts val="563"/>
              </a:spcBef>
              <a:spcAft>
                <a:spcPts val="0"/>
              </a:spcAft>
              <a:buClrTx/>
              <a:buSzTx/>
              <a:buFont typeface="Arial" panose="020B0604020202020204" pitchFamily="34" charset="0"/>
              <a:buChar char="•"/>
              <a:tabLst/>
              <a:defRPr lang="en-GB" b="0" i="0" smtClean="0">
                <a:effectLst/>
              </a:defRPr>
            </a:lvl1pPr>
          </a:lstStyle>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1</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2</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3</a:t>
            </a:r>
          </a:p>
          <a:p>
            <a:pPr marL="192881" marR="0" lvl="0" indent="-192881" algn="l" defTabSz="514350" rtl="0" eaLnBrk="1" fontAlgn="auto" latinLnBrk="0" hangingPunct="1">
              <a:lnSpc>
                <a:spcPct val="90000"/>
              </a:lnSpc>
              <a:spcBef>
                <a:spcPts val="563"/>
              </a:spcBef>
              <a:spcAft>
                <a:spcPts val="0"/>
              </a:spcAft>
              <a:buClrTx/>
              <a:buSzTx/>
              <a:tabLst/>
              <a:defRPr/>
            </a:pPr>
            <a:r>
              <a:rPr lang="en-US" dirty="0"/>
              <a:t>Bullet list item 4</a:t>
            </a:r>
          </a:p>
        </p:txBody>
      </p:sp>
      <p:cxnSp>
        <p:nvCxnSpPr>
          <p:cNvPr id="6" name="Straight Connector 5"/>
          <p:cNvCxnSpPr/>
          <p:nvPr userDrawn="1"/>
        </p:nvCxnSpPr>
        <p:spPr>
          <a:xfrm>
            <a:off x="716430" y="1661474"/>
            <a:ext cx="5151454"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2" name="Picture Placeholder 4"/>
          <p:cNvSpPr>
            <a:spLocks noGrp="1"/>
          </p:cNvSpPr>
          <p:nvPr>
            <p:ph type="pic" sz="quarter" idx="16"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347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709675"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709676" y="2151860"/>
            <a:ext cx="1263174"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2699246" y="2151860"/>
            <a:ext cx="1263174"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4679141" y="2151860"/>
            <a:ext cx="1263174"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2695305"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4668974" y="2364415"/>
            <a:ext cx="1702088" cy="136493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0" i="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15" name="Picture Placeholder 4"/>
          <p:cNvSpPr>
            <a:spLocks noGrp="1"/>
          </p:cNvSpPr>
          <p:nvPr>
            <p:ph type="pic" sz="quarter" idx="15"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709676"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2684756"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4679140" y="1453020"/>
            <a:ext cx="1263174" cy="548559"/>
          </a:xfrm>
          <a:prstGeom prst="rect">
            <a:avLst/>
          </a:prstGeom>
        </p:spPr>
        <p:txBody>
          <a:bodyPr/>
          <a:lstStyle>
            <a:lvl1pPr marL="0" marR="0" indent="0" algn="l" defTabSz="514350" rtl="0" eaLnBrk="1" fontAlgn="auto" latinLnBrk="0" hangingPunct="1">
              <a:lnSpc>
                <a:spcPts val="1463"/>
              </a:lnSpc>
              <a:spcBef>
                <a:spcPts val="563"/>
              </a:spcBef>
              <a:spcAft>
                <a:spcPts val="0"/>
              </a:spcAft>
              <a:buClrTx/>
              <a:buSzTx/>
              <a:buFontTx/>
              <a:buNone/>
              <a:tabLst/>
              <a:defRPr lang="en-GB" sz="1125" b="1" i="0" baseline="0" smtClean="0">
                <a:effectLst/>
              </a:defRPr>
            </a:lvl1pPr>
          </a:lstStyle>
          <a:p>
            <a:pPr marL="0" marR="0" lvl="0" indent="0" algn="l" defTabSz="514350" rtl="0" eaLnBrk="1" fontAlgn="auto" latinLnBrk="0" hangingPunct="1">
              <a:lnSpc>
                <a:spcPct val="90000"/>
              </a:lnSpc>
              <a:spcBef>
                <a:spcPts val="563"/>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183532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443685" y="339501"/>
            <a:ext cx="4114800" cy="276998"/>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2448" y="4496132"/>
            <a:ext cx="634910" cy="343014"/>
          </a:xfrm>
          <a:prstGeom prst="rect">
            <a:avLst/>
          </a:prstGeom>
        </p:spPr>
      </p:pic>
      <p:sp>
        <p:nvSpPr>
          <p:cNvPr id="6" name="Picture Placeholder 4"/>
          <p:cNvSpPr>
            <a:spLocks noGrp="1"/>
          </p:cNvSpPr>
          <p:nvPr>
            <p:ph type="pic" sz="quarter" idx="14" hasCustomPrompt="1"/>
          </p:nvPr>
        </p:nvSpPr>
        <p:spPr>
          <a:xfrm>
            <a:off x="394793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4799129" y="4445259"/>
            <a:ext cx="1" cy="46496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5734622" y="4445259"/>
            <a:ext cx="1" cy="464963"/>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4882110" y="4445259"/>
            <a:ext cx="774687" cy="464963"/>
          </a:xfrm>
          <a:prstGeom prst="rect">
            <a:avLst/>
          </a:prstGeom>
        </p:spPr>
        <p:txBody>
          <a:bodyPr/>
          <a:lstStyle>
            <a:lvl1pPr>
              <a:defRPr sz="563" baseline="0"/>
            </a:lvl1pPr>
          </a:lstStyle>
          <a:p>
            <a:pPr marL="128588" marR="0" lvl="0" indent="-128588"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47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54E6-956D-4CBD-8C59-4BEB5F81AAD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608E4A7E-6D11-490E-862A-3868E7FB4211}"/>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C8C937-EB63-4FCB-B72E-0211E3358435}"/>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97C2BB0A-D4A3-4BC4-89CB-2BB826FA1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2C332-57EA-4126-8C59-BDE192E46EE3}"/>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53457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6E33-B11B-47F2-A9F9-6B7661E3E4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902200-A63C-490F-BE80-DCF7223CE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78BFF-B26A-46BC-855E-BDFCAE0BB788}"/>
              </a:ext>
            </a:extLst>
          </p:cNvPr>
          <p:cNvSpPr>
            <a:spLocks noGrp="1"/>
          </p:cNvSpPr>
          <p:nvPr>
            <p:ph type="dt" sz="half" idx="10"/>
          </p:nvPr>
        </p:nvSpPr>
        <p:spPr/>
        <p:txBody>
          <a:body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CDF53FE7-9234-4241-8D16-F42856E0D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0BA9CB-F225-42EE-B1FF-F2C7A1CE1FFC}"/>
              </a:ext>
            </a:extLst>
          </p:cNvPr>
          <p:cNvSpPr>
            <a:spLocks noGrp="1"/>
          </p:cNvSpPr>
          <p:nvPr>
            <p:ph type="sldNum" sz="quarter" idx="12"/>
          </p:nvPr>
        </p:nvSpPr>
        <p:spPr/>
        <p:txBody>
          <a:bodyPr/>
          <a:lstStyle/>
          <a:p>
            <a:fld id="{30862706-A201-491A-A402-FF7BEAC39305}" type="slidenum">
              <a:rPr lang="en-GB" smtClean="0"/>
              <a:t>‹#›</a:t>
            </a:fld>
            <a:endParaRPr lang="en-GB"/>
          </a:p>
        </p:txBody>
      </p:sp>
    </p:spTree>
    <p:extLst>
      <p:ext uri="{BB962C8B-B14F-4D97-AF65-F5344CB8AC3E}">
        <p14:creationId xmlns:p14="http://schemas.microsoft.com/office/powerpoint/2010/main" val="306482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443685" y="4269130"/>
            <a:ext cx="5970630"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6858000" cy="912044"/>
          </a:xfrm>
          <a:prstGeom prst="rect">
            <a:avLst/>
          </a:prstGeom>
        </p:spPr>
      </p:pic>
    </p:spTree>
    <p:extLst>
      <p:ext uri="{BB962C8B-B14F-4D97-AF65-F5344CB8AC3E}">
        <p14:creationId xmlns:p14="http://schemas.microsoft.com/office/powerpoint/2010/main" val="14379727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76503-C7CD-4FE4-8B5B-FF97E77793F3}"/>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CE6F2B-0272-4C8E-9088-E4DC46450A0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99649C-160D-480A-A0A0-BE4CFB2F7173}"/>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B8DB2F7-9E82-4E4C-B326-933AAE83D3CE}" type="datetimeFigureOut">
              <a:rPr lang="en-GB" smtClean="0"/>
              <a:t>24/04/2020</a:t>
            </a:fld>
            <a:endParaRPr lang="en-GB"/>
          </a:p>
        </p:txBody>
      </p:sp>
      <p:sp>
        <p:nvSpPr>
          <p:cNvPr id="5" name="Footer Placeholder 4">
            <a:extLst>
              <a:ext uri="{FF2B5EF4-FFF2-40B4-BE49-F238E27FC236}">
                <a16:creationId xmlns:a16="http://schemas.microsoft.com/office/drawing/2014/main" id="{A15292AF-AAF6-416F-A68C-14D4DD74B755}"/>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E48C5C-9BE7-4B26-B2D7-5E39D2B0E106}"/>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30862706-A201-491A-A402-FF7BEAC39305}" type="slidenum">
              <a:rPr lang="en-GB" smtClean="0"/>
              <a:t>‹#›</a:t>
            </a:fld>
            <a:endParaRPr lang="en-GB"/>
          </a:p>
        </p:txBody>
      </p:sp>
    </p:spTree>
    <p:extLst>
      <p:ext uri="{BB962C8B-B14F-4D97-AF65-F5344CB8AC3E}">
        <p14:creationId xmlns:p14="http://schemas.microsoft.com/office/powerpoint/2010/main" val="37615226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GB" b="0" kern="0" dirty="0">
                <a:solidFill>
                  <a:schemeClr val="accent1"/>
                </a:solidFill>
                <a:latin typeface="Comic Sans MS" pitchFamily="66" charset="0"/>
                <a:ea typeface="AvantGarde BdOb BT"/>
                <a:cs typeface="AvantGarde BdOb BT"/>
                <a:sym typeface="AvantGarde BdOb BT"/>
              </a:rPr>
              <a:t>CEC Primary Project– </a:t>
            </a:r>
            <a:br>
              <a:rPr lang="en-GB" sz="1350" b="0" kern="0" dirty="0">
                <a:solidFill>
                  <a:schemeClr val="accent1"/>
                </a:solidFill>
                <a:latin typeface="Comic Sans MS" pitchFamily="66" charset="0"/>
                <a:ea typeface="AvantGarde BdOb BT"/>
                <a:cs typeface="AvantGarde BdOb BT"/>
                <a:sym typeface="AvantGarde BdOb BT"/>
              </a:rPr>
            </a:br>
            <a:r>
              <a:rPr lang="en-GB" b="0" kern="0" dirty="0">
                <a:solidFill>
                  <a:schemeClr val="accent1"/>
                </a:solidFill>
                <a:latin typeface="Comic Sans MS" pitchFamily="66" charset="0"/>
                <a:ea typeface="AvantGarde BdOb BT"/>
                <a:cs typeface="AvantGarde BdOb BT"/>
                <a:sym typeface="AvantGarde BdOb BT"/>
              </a:rPr>
              <a:t>Careers for 2030</a:t>
            </a:r>
          </a:p>
          <a:p>
            <a:endParaRPr lang="en-US" dirty="0"/>
          </a:p>
        </p:txBody>
      </p:sp>
      <p:sp>
        <p:nvSpPr>
          <p:cNvPr id="3" name="Text Placeholder 2"/>
          <p:cNvSpPr>
            <a:spLocks noGrp="1"/>
          </p:cNvSpPr>
          <p:nvPr>
            <p:ph type="body" sz="quarter" idx="11"/>
          </p:nvPr>
        </p:nvSpPr>
        <p:spPr>
          <a:xfrm>
            <a:off x="235921" y="1932055"/>
            <a:ext cx="3497638" cy="954695"/>
          </a:xfrm>
        </p:spPr>
        <p:txBody>
          <a:bodyPr>
            <a:normAutofit/>
          </a:bodyPr>
          <a:lstStyle/>
          <a:p>
            <a:pPr marL="144657" indent="-144657" algn="ctr" defTabSz="192876">
              <a:lnSpc>
                <a:spcPct val="100000"/>
              </a:lnSpc>
              <a:spcBef>
                <a:spcPts val="253"/>
              </a:spcBef>
              <a:buSzPct val="100000"/>
              <a:buFont typeface="Arial"/>
              <a:buChar char="•"/>
              <a:defRPr/>
            </a:pPr>
            <a:r>
              <a:rPr lang="en-GB" sz="2000" kern="0" dirty="0">
                <a:solidFill>
                  <a:schemeClr val="accent1"/>
                </a:solidFill>
                <a:latin typeface="Comic Sans MS" pitchFamily="66" charset="0"/>
                <a:ea typeface="Avant Garde Demi BT"/>
                <a:cs typeface="Avant Garde Demi BT"/>
                <a:sym typeface="Avant Garde Demi BT"/>
              </a:rPr>
              <a:t>Job examples: social care</a:t>
            </a:r>
          </a:p>
          <a:p>
            <a:endParaRPr lang="en-US" sz="1100" dirty="0"/>
          </a:p>
        </p:txBody>
      </p:sp>
      <p:sp>
        <p:nvSpPr>
          <p:cNvPr id="9" name="Picture Placeholder 8">
            <a:extLst>
              <a:ext uri="{FF2B5EF4-FFF2-40B4-BE49-F238E27FC236}">
                <a16:creationId xmlns:a16="http://schemas.microsoft.com/office/drawing/2014/main" id="{69EC076C-4178-4F3C-A020-EA5499991181}"/>
              </a:ext>
            </a:extLst>
          </p:cNvPr>
          <p:cNvSpPr>
            <a:spLocks noGrp="1"/>
          </p:cNvSpPr>
          <p:nvPr>
            <p:ph type="pic" sz="quarter" idx="14"/>
          </p:nvPr>
        </p:nvSpPr>
        <p:spPr/>
      </p:sp>
      <p:pic>
        <p:nvPicPr>
          <p:cNvPr id="10" name="Picture 9" descr="C:\Users\jessharrison\AppData\Local\Microsoft\Windows\Temporary Internet Files\Content.Outlook\CYR7219Q\TS Logo (2).jpg">
            <a:extLst>
              <a:ext uri="{FF2B5EF4-FFF2-40B4-BE49-F238E27FC236}">
                <a16:creationId xmlns:a16="http://schemas.microsoft.com/office/drawing/2014/main" id="{6868978A-3251-46B7-8391-734A6CAA4018}"/>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sp>
        <p:nvSpPr>
          <p:cNvPr id="11" name="Picture Placeholder 5">
            <a:extLst>
              <a:ext uri="{FF2B5EF4-FFF2-40B4-BE49-F238E27FC236}">
                <a16:creationId xmlns:a16="http://schemas.microsoft.com/office/drawing/2014/main" id="{3E91A66B-B47D-4F16-AAE8-6F01E98B2D15}"/>
              </a:ext>
            </a:extLst>
          </p:cNvPr>
          <p:cNvSpPr txBox="1">
            <a:spLocks/>
          </p:cNvSpPr>
          <p:nvPr/>
        </p:nvSpPr>
        <p:spPr>
          <a:xfrm>
            <a:off x="4967835" y="4062607"/>
            <a:ext cx="774687" cy="348722"/>
          </a:xfrm>
          <a:prstGeom prst="rect">
            <a:avLst/>
          </a:prstGeom>
        </p:spPr>
      </p:sp>
      <p:pic>
        <p:nvPicPr>
          <p:cNvPr id="5" name="Picture Placeholder 4">
            <a:extLst>
              <a:ext uri="{FF2B5EF4-FFF2-40B4-BE49-F238E27FC236}">
                <a16:creationId xmlns:a16="http://schemas.microsoft.com/office/drawing/2014/main" id="{325E95D1-E61D-4B34-9A0B-35C39DF2EE3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p:spPr>
      </p:pic>
    </p:spTree>
    <p:extLst>
      <p:ext uri="{BB962C8B-B14F-4D97-AF65-F5344CB8AC3E}">
        <p14:creationId xmlns:p14="http://schemas.microsoft.com/office/powerpoint/2010/main" val="121266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9000" y="240779"/>
            <a:ext cx="6072230" cy="276998"/>
          </a:xfrm>
        </p:spPr>
        <p:txBody>
          <a:bodyPr/>
          <a:lstStyle/>
          <a:p>
            <a:r>
              <a:rPr lang="en-GB" sz="2400" kern="0" dirty="0">
                <a:solidFill>
                  <a:srgbClr val="000000"/>
                </a:solidFill>
                <a:ea typeface="Avant Garde Demi BT"/>
                <a:sym typeface="Avant Garde Demi BT"/>
              </a:rPr>
              <a:t>What jobs exist in this sector?  </a:t>
            </a:r>
            <a:r>
              <a:rPr lang="en-GB" sz="2400" b="0" kern="0" dirty="0">
                <a:solidFill>
                  <a:srgbClr val="000000"/>
                </a:solidFill>
                <a:latin typeface="Comic Sans MS" pitchFamily="66" charset="0"/>
                <a:ea typeface="Avant Garde Demi BT"/>
                <a:cs typeface="Avant Garde Demi BT"/>
                <a:sym typeface="Avant Garde Demi BT"/>
              </a:rPr>
              <a:t>…….</a:t>
            </a:r>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13" name="Picture 12" descr="C:\Users\jessharrison\AppData\Local\Microsoft\Windows\Temporary Internet Files\Content.Outlook\CYR7219Q\TS Logo (2).jpg">
            <a:extLst>
              <a:ext uri="{FF2B5EF4-FFF2-40B4-BE49-F238E27FC236}">
                <a16:creationId xmlns:a16="http://schemas.microsoft.com/office/drawing/2014/main" id="{F2022C5C-528A-4D4A-92DB-B804C22A70A5}"/>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14" name="Picture Placeholder 4">
            <a:extLst>
              <a:ext uri="{FF2B5EF4-FFF2-40B4-BE49-F238E27FC236}">
                <a16:creationId xmlns:a16="http://schemas.microsoft.com/office/drawing/2014/main" id="{349E7435-0F6B-423A-B172-379ADE0F02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grpSp>
        <p:nvGrpSpPr>
          <p:cNvPr id="12" name="Group 11">
            <a:extLst>
              <a:ext uri="{FF2B5EF4-FFF2-40B4-BE49-F238E27FC236}">
                <a16:creationId xmlns:a16="http://schemas.microsoft.com/office/drawing/2014/main" id="{6B25B88D-BECB-424B-B9FF-CDB570C90719}"/>
              </a:ext>
            </a:extLst>
          </p:cNvPr>
          <p:cNvGrpSpPr/>
          <p:nvPr/>
        </p:nvGrpSpPr>
        <p:grpSpPr>
          <a:xfrm>
            <a:off x="0" y="996751"/>
            <a:ext cx="6858203" cy="3060000"/>
            <a:chOff x="85996" y="1177407"/>
            <a:chExt cx="6772207" cy="3589327"/>
          </a:xfrm>
        </p:grpSpPr>
        <p:sp>
          <p:nvSpPr>
            <p:cNvPr id="20" name="TextBox 19">
              <a:extLst>
                <a:ext uri="{FF2B5EF4-FFF2-40B4-BE49-F238E27FC236}">
                  <a16:creationId xmlns:a16="http://schemas.microsoft.com/office/drawing/2014/main" id="{1818C92C-3557-4A2B-A484-8A75EE6DF4C1}"/>
                </a:ext>
              </a:extLst>
            </p:cNvPr>
            <p:cNvSpPr txBox="1"/>
            <p:nvPr/>
          </p:nvSpPr>
          <p:spPr>
            <a:xfrm>
              <a:off x="2223162" y="302863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B050"/>
                  </a:solidFill>
                  <a:latin typeface="Comic Sans MS"/>
                </a:rPr>
                <a:t>Doctors</a:t>
              </a:r>
              <a:endParaRPr lang="en-US">
                <a:solidFill>
                  <a:srgbClr val="00B050"/>
                </a:solidFill>
                <a:latin typeface="Comic Sans MS"/>
              </a:endParaRPr>
            </a:p>
          </p:txBody>
        </p:sp>
        <p:sp>
          <p:nvSpPr>
            <p:cNvPr id="21" name="TextBox 20">
              <a:extLst>
                <a:ext uri="{FF2B5EF4-FFF2-40B4-BE49-F238E27FC236}">
                  <a16:creationId xmlns:a16="http://schemas.microsoft.com/office/drawing/2014/main" id="{80228A1A-632F-4C93-84A0-43FA5AD521A8}"/>
                </a:ext>
              </a:extLst>
            </p:cNvPr>
            <p:cNvSpPr txBox="1"/>
            <p:nvPr/>
          </p:nvSpPr>
          <p:spPr>
            <a:xfrm>
              <a:off x="4564667" y="2117458"/>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Speech Therapists</a:t>
              </a:r>
            </a:p>
          </p:txBody>
        </p:sp>
        <p:sp>
          <p:nvSpPr>
            <p:cNvPr id="22" name="TextBox 21">
              <a:extLst>
                <a:ext uri="{FF2B5EF4-FFF2-40B4-BE49-F238E27FC236}">
                  <a16:creationId xmlns:a16="http://schemas.microsoft.com/office/drawing/2014/main" id="{E503B6FD-ACEB-43FA-A27C-3D13FD72BF59}"/>
                </a:ext>
              </a:extLst>
            </p:cNvPr>
            <p:cNvSpPr txBox="1"/>
            <p:nvPr/>
          </p:nvSpPr>
          <p:spPr>
            <a:xfrm>
              <a:off x="3288147" y="2573582"/>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1790D0"/>
                  </a:solidFill>
                  <a:latin typeface="Comic Sans MS"/>
                </a:rPr>
                <a:t>Dietitian</a:t>
              </a:r>
            </a:p>
          </p:txBody>
        </p:sp>
        <p:sp>
          <p:nvSpPr>
            <p:cNvPr id="23" name="TextBox 22">
              <a:extLst>
                <a:ext uri="{FF2B5EF4-FFF2-40B4-BE49-F238E27FC236}">
                  <a16:creationId xmlns:a16="http://schemas.microsoft.com/office/drawing/2014/main" id="{5824F79C-8010-4AE1-B6CA-5BE916EFE9F8}"/>
                </a:ext>
              </a:extLst>
            </p:cNvPr>
            <p:cNvSpPr txBox="1"/>
            <p:nvPr/>
          </p:nvSpPr>
          <p:spPr>
            <a:xfrm>
              <a:off x="747123" y="2111453"/>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FF0000"/>
                  </a:solidFill>
                  <a:latin typeface="Comic Sans MS"/>
                </a:rPr>
                <a:t>Dentists</a:t>
              </a:r>
              <a:endParaRPr lang="en-US">
                <a:solidFill>
                  <a:srgbClr val="FF0000"/>
                </a:solidFill>
                <a:latin typeface="Comic Sans MS"/>
              </a:endParaRPr>
            </a:p>
          </p:txBody>
        </p:sp>
        <p:sp>
          <p:nvSpPr>
            <p:cNvPr id="24" name="TextBox 23">
              <a:extLst>
                <a:ext uri="{FF2B5EF4-FFF2-40B4-BE49-F238E27FC236}">
                  <a16:creationId xmlns:a16="http://schemas.microsoft.com/office/drawing/2014/main" id="{9D360567-2C28-4A4B-B605-F4E26F7FD131}"/>
                </a:ext>
              </a:extLst>
            </p:cNvPr>
            <p:cNvSpPr txBox="1"/>
            <p:nvPr/>
          </p:nvSpPr>
          <p:spPr>
            <a:xfrm>
              <a:off x="549879" y="2580726"/>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Social Workers</a:t>
              </a:r>
            </a:p>
          </p:txBody>
        </p:sp>
        <p:sp>
          <p:nvSpPr>
            <p:cNvPr id="25" name="TextBox 24">
              <a:extLst>
                <a:ext uri="{FF2B5EF4-FFF2-40B4-BE49-F238E27FC236}">
                  <a16:creationId xmlns:a16="http://schemas.microsoft.com/office/drawing/2014/main" id="{7BC5D0C7-F31B-4AB3-A24E-D55A00324398}"/>
                </a:ext>
              </a:extLst>
            </p:cNvPr>
            <p:cNvSpPr txBox="1"/>
            <p:nvPr/>
          </p:nvSpPr>
          <p:spPr>
            <a:xfrm>
              <a:off x="4783404" y="3025218"/>
              <a:ext cx="15218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E89015"/>
                  </a:solidFill>
                  <a:latin typeface="Comic Sans MS"/>
                </a:rPr>
                <a:t>Health Experts</a:t>
              </a:r>
            </a:p>
          </p:txBody>
        </p:sp>
        <p:sp>
          <p:nvSpPr>
            <p:cNvPr id="26" name="TextBox 25">
              <a:extLst>
                <a:ext uri="{FF2B5EF4-FFF2-40B4-BE49-F238E27FC236}">
                  <a16:creationId xmlns:a16="http://schemas.microsoft.com/office/drawing/2014/main" id="{55D1A692-D6D3-464B-BFAC-EA23D2C13020}"/>
                </a:ext>
              </a:extLst>
            </p:cNvPr>
            <p:cNvSpPr txBox="1"/>
            <p:nvPr/>
          </p:nvSpPr>
          <p:spPr>
            <a:xfrm>
              <a:off x="1718672" y="210721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B050"/>
                  </a:solidFill>
                  <a:latin typeface="Comic Sans MS"/>
                </a:rPr>
                <a:t>Midwives</a:t>
              </a:r>
            </a:p>
          </p:txBody>
        </p:sp>
        <p:sp>
          <p:nvSpPr>
            <p:cNvPr id="27" name="TextBox 26">
              <a:extLst>
                <a:ext uri="{FF2B5EF4-FFF2-40B4-BE49-F238E27FC236}">
                  <a16:creationId xmlns:a16="http://schemas.microsoft.com/office/drawing/2014/main" id="{191D6A6E-D43E-4304-BDA0-54D5A2816AE5}"/>
                </a:ext>
              </a:extLst>
            </p:cNvPr>
            <p:cNvSpPr txBox="1"/>
            <p:nvPr/>
          </p:nvSpPr>
          <p:spPr>
            <a:xfrm>
              <a:off x="4811917" y="2581927"/>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00B050"/>
                  </a:solidFill>
                  <a:latin typeface="Comic Sans MS"/>
                </a:rPr>
                <a:t>Mental Health</a:t>
              </a:r>
              <a:endParaRPr lang="en-US">
                <a:solidFill>
                  <a:srgbClr val="00B050"/>
                </a:solidFill>
                <a:latin typeface="Comic Sans MS"/>
              </a:endParaRPr>
            </a:p>
          </p:txBody>
        </p:sp>
        <p:sp>
          <p:nvSpPr>
            <p:cNvPr id="28" name="TextBox 27">
              <a:extLst>
                <a:ext uri="{FF2B5EF4-FFF2-40B4-BE49-F238E27FC236}">
                  <a16:creationId xmlns:a16="http://schemas.microsoft.com/office/drawing/2014/main" id="{6BDD237B-0FCB-41E1-83A1-F1DEE3EB5199}"/>
                </a:ext>
              </a:extLst>
            </p:cNvPr>
            <p:cNvSpPr txBox="1"/>
            <p:nvPr/>
          </p:nvSpPr>
          <p:spPr>
            <a:xfrm>
              <a:off x="590972" y="3031289"/>
              <a:ext cx="17342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FF0000"/>
                  </a:solidFill>
                  <a:latin typeface="Comic Sans MS"/>
                </a:rPr>
                <a:t>Care of the Elderly</a:t>
              </a:r>
              <a:r>
                <a:rPr lang="en-GB" sz="1200">
                  <a:solidFill>
                    <a:srgbClr val="00B050"/>
                  </a:solidFill>
                  <a:latin typeface="Comic Sans MS"/>
                </a:rPr>
                <a:t> </a:t>
              </a:r>
            </a:p>
          </p:txBody>
        </p:sp>
        <p:sp>
          <p:nvSpPr>
            <p:cNvPr id="29" name="TextBox 28">
              <a:extLst>
                <a:ext uri="{FF2B5EF4-FFF2-40B4-BE49-F238E27FC236}">
                  <a16:creationId xmlns:a16="http://schemas.microsoft.com/office/drawing/2014/main" id="{7699101C-18CD-475E-B0AE-ED793983241B}"/>
                </a:ext>
              </a:extLst>
            </p:cNvPr>
            <p:cNvSpPr txBox="1"/>
            <p:nvPr/>
          </p:nvSpPr>
          <p:spPr>
            <a:xfrm>
              <a:off x="2727713" y="2110565"/>
              <a:ext cx="96801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a:solidFill>
                    <a:srgbClr val="0070C0"/>
                  </a:solidFill>
                  <a:latin typeface="Comic Sans MS"/>
                </a:rPr>
                <a:t>Paramedics</a:t>
              </a:r>
            </a:p>
          </p:txBody>
        </p:sp>
        <p:sp>
          <p:nvSpPr>
            <p:cNvPr id="30" name="TextBox 29">
              <a:extLst>
                <a:ext uri="{FF2B5EF4-FFF2-40B4-BE49-F238E27FC236}">
                  <a16:creationId xmlns:a16="http://schemas.microsoft.com/office/drawing/2014/main" id="{927D3A06-7FE8-48E5-90D3-827B55D7A5FF}"/>
                </a:ext>
              </a:extLst>
            </p:cNvPr>
            <p:cNvSpPr txBox="1"/>
            <p:nvPr/>
          </p:nvSpPr>
          <p:spPr>
            <a:xfrm>
              <a:off x="3576046" y="2110817"/>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Nurse</a:t>
              </a:r>
            </a:p>
          </p:txBody>
        </p:sp>
        <p:sp>
          <p:nvSpPr>
            <p:cNvPr id="31" name="TextBox 30">
              <a:extLst>
                <a:ext uri="{FF2B5EF4-FFF2-40B4-BE49-F238E27FC236}">
                  <a16:creationId xmlns:a16="http://schemas.microsoft.com/office/drawing/2014/main" id="{C66B5913-018C-4CDD-881D-7F89DEA6FF18}"/>
                </a:ext>
              </a:extLst>
            </p:cNvPr>
            <p:cNvSpPr txBox="1"/>
            <p:nvPr/>
          </p:nvSpPr>
          <p:spPr>
            <a:xfrm>
              <a:off x="2247309" y="2581233"/>
              <a:ext cx="112732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Youth Worker</a:t>
              </a:r>
            </a:p>
          </p:txBody>
        </p:sp>
        <p:pic>
          <p:nvPicPr>
            <p:cNvPr id="32" name="Picture 5" descr="A close up of a logo&#10;&#10;Description generated with high confidence">
              <a:extLst>
                <a:ext uri="{FF2B5EF4-FFF2-40B4-BE49-F238E27FC236}">
                  <a16:creationId xmlns:a16="http://schemas.microsoft.com/office/drawing/2014/main" id="{0202F4B0-79A8-4326-8F04-2FCA38BED7C8}"/>
                </a:ext>
              </a:extLst>
            </p:cNvPr>
            <p:cNvPicPr>
              <a:picLocks noChangeAspect="1"/>
            </p:cNvPicPr>
            <p:nvPr/>
          </p:nvPicPr>
          <p:blipFill rotWithShape="1">
            <a:blip r:embed="rId4"/>
            <a:srcRect l="25641" t="794" r="14530" b="7182"/>
            <a:stretch/>
          </p:blipFill>
          <p:spPr>
            <a:xfrm>
              <a:off x="157394" y="1590995"/>
              <a:ext cx="586667" cy="1389327"/>
            </a:xfrm>
            <a:prstGeom prst="rect">
              <a:avLst/>
            </a:prstGeom>
          </p:spPr>
        </p:pic>
        <p:pic>
          <p:nvPicPr>
            <p:cNvPr id="33" name="Picture 6" descr="A picture containing toy&#10;&#10;Description generated with very high confidence">
              <a:extLst>
                <a:ext uri="{FF2B5EF4-FFF2-40B4-BE49-F238E27FC236}">
                  <a16:creationId xmlns:a16="http://schemas.microsoft.com/office/drawing/2014/main" id="{F54AFE1E-AAED-40E7-9D1D-19C2A5383D4C}"/>
                </a:ext>
              </a:extLst>
            </p:cNvPr>
            <p:cNvPicPr>
              <a:picLocks noChangeAspect="1"/>
            </p:cNvPicPr>
            <p:nvPr/>
          </p:nvPicPr>
          <p:blipFill rotWithShape="1">
            <a:blip r:embed="rId5"/>
            <a:srcRect l="16104" t="9625" r="27978" b="9695"/>
            <a:stretch/>
          </p:blipFill>
          <p:spPr>
            <a:xfrm>
              <a:off x="85996" y="3686525"/>
              <a:ext cx="744975" cy="1075270"/>
            </a:xfrm>
            <a:prstGeom prst="rect">
              <a:avLst/>
            </a:prstGeom>
          </p:spPr>
        </p:pic>
        <p:pic>
          <p:nvPicPr>
            <p:cNvPr id="34" name="Picture 8" descr="A close up of a toy&#10;&#10;Description generated with high confidence">
              <a:extLst>
                <a:ext uri="{FF2B5EF4-FFF2-40B4-BE49-F238E27FC236}">
                  <a16:creationId xmlns:a16="http://schemas.microsoft.com/office/drawing/2014/main" id="{3001B50F-3CEE-4415-A37F-FEDCFF782518}"/>
                </a:ext>
              </a:extLst>
            </p:cNvPr>
            <p:cNvPicPr>
              <a:picLocks noChangeAspect="1"/>
            </p:cNvPicPr>
            <p:nvPr/>
          </p:nvPicPr>
          <p:blipFill rotWithShape="1">
            <a:blip r:embed="rId6"/>
            <a:srcRect l="30307" t="3213" r="31918" b="4747"/>
            <a:stretch/>
          </p:blipFill>
          <p:spPr>
            <a:xfrm>
              <a:off x="6178072" y="1589137"/>
              <a:ext cx="619083" cy="1504430"/>
            </a:xfrm>
            <a:prstGeom prst="rect">
              <a:avLst/>
            </a:prstGeom>
          </p:spPr>
        </p:pic>
        <p:pic>
          <p:nvPicPr>
            <p:cNvPr id="35" name="Picture 11" descr="A close up of a logo&#10;&#10;Description generated with high confidence">
              <a:extLst>
                <a:ext uri="{FF2B5EF4-FFF2-40B4-BE49-F238E27FC236}">
                  <a16:creationId xmlns:a16="http://schemas.microsoft.com/office/drawing/2014/main" id="{7F9BEF97-2104-4173-A062-C601C551BDC8}"/>
                </a:ext>
              </a:extLst>
            </p:cNvPr>
            <p:cNvPicPr>
              <a:picLocks noChangeAspect="1"/>
            </p:cNvPicPr>
            <p:nvPr/>
          </p:nvPicPr>
          <p:blipFill rotWithShape="1">
            <a:blip r:embed="rId7"/>
            <a:srcRect l="18467" t="3817" r="17882" b="11253"/>
            <a:stretch/>
          </p:blipFill>
          <p:spPr>
            <a:xfrm>
              <a:off x="6013142" y="3492929"/>
              <a:ext cx="845061" cy="1273805"/>
            </a:xfrm>
            <a:prstGeom prst="rect">
              <a:avLst/>
            </a:prstGeom>
          </p:spPr>
        </p:pic>
        <p:sp>
          <p:nvSpPr>
            <p:cNvPr id="36" name="TextBox 35">
              <a:extLst>
                <a:ext uri="{FF2B5EF4-FFF2-40B4-BE49-F238E27FC236}">
                  <a16:creationId xmlns:a16="http://schemas.microsoft.com/office/drawing/2014/main" id="{50608EAE-9AE4-45C9-B09C-7DE0803B889D}"/>
                </a:ext>
              </a:extLst>
            </p:cNvPr>
            <p:cNvSpPr txBox="1"/>
            <p:nvPr/>
          </p:nvSpPr>
          <p:spPr>
            <a:xfrm>
              <a:off x="3195784" y="3026230"/>
              <a:ext cx="167353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a:solidFill>
                    <a:srgbClr val="7030A0"/>
                  </a:solidFill>
                  <a:latin typeface="Comic Sans MS"/>
                </a:rPr>
                <a:t>Childcare Assisstant</a:t>
              </a:r>
            </a:p>
          </p:txBody>
        </p:sp>
        <p:pic>
          <p:nvPicPr>
            <p:cNvPr id="37" name="Picture 16" descr="A picture containing drawing&#10;&#10;Description generated with very high confidence">
              <a:extLst>
                <a:ext uri="{FF2B5EF4-FFF2-40B4-BE49-F238E27FC236}">
                  <a16:creationId xmlns:a16="http://schemas.microsoft.com/office/drawing/2014/main" id="{FDA8DF56-B324-4D38-907B-8DE2BCF02705}"/>
                </a:ext>
              </a:extLst>
            </p:cNvPr>
            <p:cNvPicPr>
              <a:picLocks noChangeAspect="1"/>
            </p:cNvPicPr>
            <p:nvPr/>
          </p:nvPicPr>
          <p:blipFill>
            <a:blip r:embed="rId8"/>
            <a:stretch>
              <a:fillRect/>
            </a:stretch>
          </p:blipFill>
          <p:spPr>
            <a:xfrm>
              <a:off x="3913447" y="1292384"/>
              <a:ext cx="1573330" cy="644396"/>
            </a:xfrm>
            <a:prstGeom prst="rect">
              <a:avLst/>
            </a:prstGeom>
          </p:spPr>
        </p:pic>
        <p:pic>
          <p:nvPicPr>
            <p:cNvPr id="38" name="Picture 19" descr="A picture containing truck&#10;&#10;Description generated with very high confidence">
              <a:extLst>
                <a:ext uri="{FF2B5EF4-FFF2-40B4-BE49-F238E27FC236}">
                  <a16:creationId xmlns:a16="http://schemas.microsoft.com/office/drawing/2014/main" id="{A71A393C-4F27-4AB4-87B2-45A64C201E42}"/>
                </a:ext>
              </a:extLst>
            </p:cNvPr>
            <p:cNvPicPr>
              <a:picLocks noChangeAspect="1"/>
            </p:cNvPicPr>
            <p:nvPr/>
          </p:nvPicPr>
          <p:blipFill rotWithShape="1">
            <a:blip r:embed="rId9"/>
            <a:srcRect t="16283" r="1584" b="25269"/>
            <a:stretch/>
          </p:blipFill>
          <p:spPr>
            <a:xfrm>
              <a:off x="1755549" y="1177407"/>
              <a:ext cx="1197039" cy="761726"/>
            </a:xfrm>
            <a:prstGeom prst="rect">
              <a:avLst/>
            </a:prstGeom>
          </p:spPr>
        </p:pic>
        <p:sp>
          <p:nvSpPr>
            <p:cNvPr id="39" name="TextBox 38">
              <a:extLst>
                <a:ext uri="{FF2B5EF4-FFF2-40B4-BE49-F238E27FC236}">
                  <a16:creationId xmlns:a16="http://schemas.microsoft.com/office/drawing/2014/main" id="{42F802D7-21FE-474B-A22C-A9F653759CE6}"/>
                </a:ext>
              </a:extLst>
            </p:cNvPr>
            <p:cNvSpPr txBox="1"/>
            <p:nvPr/>
          </p:nvSpPr>
          <p:spPr>
            <a:xfrm>
              <a:off x="2243560" y="3440864"/>
              <a:ext cx="237001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200" dirty="0">
                  <a:solidFill>
                    <a:srgbClr val="FF0000"/>
                  </a:solidFill>
                  <a:latin typeface="Comic Sans MS"/>
                </a:rPr>
                <a:t>Occupational Therapist (OT) </a:t>
              </a:r>
            </a:p>
          </p:txBody>
        </p:sp>
      </p:grpSp>
      <p:sp>
        <p:nvSpPr>
          <p:cNvPr id="5" name="Rectangle 4">
            <a:extLst>
              <a:ext uri="{FF2B5EF4-FFF2-40B4-BE49-F238E27FC236}">
                <a16:creationId xmlns:a16="http://schemas.microsoft.com/office/drawing/2014/main" id="{A4F91AFC-92B2-4D91-8037-E235AEAAF7C1}"/>
              </a:ext>
            </a:extLst>
          </p:cNvPr>
          <p:cNvSpPr/>
          <p:nvPr/>
        </p:nvSpPr>
        <p:spPr>
          <a:xfrm>
            <a:off x="1377689" y="3224619"/>
            <a:ext cx="4279108" cy="1092607"/>
          </a:xfrm>
          <a:prstGeom prst="rect">
            <a:avLst/>
          </a:prstGeom>
        </p:spPr>
        <p:txBody>
          <a:bodyPr wrap="square">
            <a:spAutoFit/>
          </a:bodyPr>
          <a:lstStyle/>
          <a:p>
            <a:pPr marL="256540" indent="-256540" algn="ctr" defTabSz="342891" hangingPunct="1">
              <a:spcBef>
                <a:spcPts val="450"/>
              </a:spcBef>
              <a:buSzPct val="100000"/>
              <a:defRPr/>
            </a:pPr>
            <a:r>
              <a:rPr lang="en-GB" sz="1050" dirty="0">
                <a:latin typeface="Comic Sans MS"/>
                <a:ea typeface="Avant Garde Demi BT"/>
                <a:cs typeface="Avant Garde Demi BT"/>
                <a:sym typeface="Avant Garde Demi BT"/>
              </a:rPr>
              <a:t>You can work in the care sector looking after children or the elderly </a:t>
            </a:r>
          </a:p>
          <a:p>
            <a:pPr marL="256540" indent="-256540" algn="ctr" defTabSz="342891">
              <a:spcBef>
                <a:spcPts val="450"/>
              </a:spcBef>
              <a:buSzPct val="100000"/>
              <a:defRPr/>
            </a:pPr>
            <a:r>
              <a:rPr lang="en-GB" sz="1050" dirty="0">
                <a:latin typeface="Comic Sans MS"/>
                <a:ea typeface="Avant Garde Demi BT"/>
                <a:cs typeface="Avant Garde Demi BT"/>
              </a:rPr>
              <a:t>- or offering people support</a:t>
            </a:r>
          </a:p>
          <a:p>
            <a:pPr marL="256540" indent="-256540" algn="ctr" defTabSz="342891">
              <a:spcBef>
                <a:spcPts val="450"/>
              </a:spcBef>
              <a:buSzPct val="100000"/>
              <a:defRPr/>
            </a:pPr>
            <a:r>
              <a:rPr lang="en-GB" sz="1050" dirty="0">
                <a:latin typeface="Comic Sans MS"/>
                <a:ea typeface="Avant Garde Demi BT"/>
                <a:cs typeface="Avant Garde Demi BT"/>
              </a:rPr>
              <a:t>- or App developer</a:t>
            </a:r>
          </a:p>
          <a:p>
            <a:pPr marL="256540" indent="-256540" algn="ctr" defTabSz="342891">
              <a:spcBef>
                <a:spcPts val="450"/>
              </a:spcBef>
              <a:buSzPct val="100000"/>
              <a:defRPr/>
            </a:pPr>
            <a:r>
              <a:rPr lang="en-GB" sz="1050" dirty="0">
                <a:latin typeface="Comic Sans MS"/>
                <a:ea typeface="Avant Garde Demi BT"/>
                <a:cs typeface="Avant Garde Demi BT"/>
              </a:rPr>
              <a:t>- or a health and fitness advisor </a:t>
            </a:r>
          </a:p>
        </p:txBody>
      </p:sp>
    </p:spTree>
    <p:extLst>
      <p:ext uri="{BB962C8B-B14F-4D97-AF65-F5344CB8AC3E}">
        <p14:creationId xmlns:p14="http://schemas.microsoft.com/office/powerpoint/2010/main" val="47077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000" y="151536"/>
            <a:ext cx="6136899" cy="464963"/>
          </a:xfrm>
        </p:spPr>
        <p:txBody>
          <a:bodyPr/>
          <a:lstStyle/>
          <a:p>
            <a:pPr algn="ctr"/>
            <a:r>
              <a:rPr lang="en-US" sz="2400" dirty="0"/>
              <a:t>What jobs exist now that  did not exist 10 years ago? </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7" name="Picture 6" descr="C:\Users\jessharrison\AppData\Local\Microsoft\Windows\Temporary Internet Files\Content.Outlook\CYR7219Q\TS Logo (2).jpg">
            <a:extLst>
              <a:ext uri="{FF2B5EF4-FFF2-40B4-BE49-F238E27FC236}">
                <a16:creationId xmlns:a16="http://schemas.microsoft.com/office/drawing/2014/main" id="{42D3E195-B996-4C72-9703-95A1A203F322}"/>
              </a:ext>
            </a:extLst>
          </p:cNvPr>
          <p:cNvPicPr>
            <a:picLocks noChangeAspect="1" noChangeArrowheads="1"/>
          </p:cNvPicPr>
          <p:nvPr/>
        </p:nvPicPr>
        <p:blipFill>
          <a:blip r:embed="rId3" cstate="print"/>
          <a:srcRect/>
          <a:stretch>
            <a:fillRect/>
          </a:stretch>
        </p:blipFill>
        <p:spPr bwMode="auto">
          <a:xfrm>
            <a:off x="2792731" y="4445259"/>
            <a:ext cx="940828" cy="464963"/>
          </a:xfrm>
          <a:prstGeom prst="rect">
            <a:avLst/>
          </a:prstGeom>
          <a:noFill/>
        </p:spPr>
      </p:pic>
      <p:pic>
        <p:nvPicPr>
          <p:cNvPr id="8" name="Picture Placeholder 4">
            <a:extLst>
              <a:ext uri="{FF2B5EF4-FFF2-40B4-BE49-F238E27FC236}">
                <a16:creationId xmlns:a16="http://schemas.microsoft.com/office/drawing/2014/main" id="{BE80F762-BA5C-4643-8890-55C54078A8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grpSp>
        <p:nvGrpSpPr>
          <p:cNvPr id="20" name="Group 19">
            <a:extLst>
              <a:ext uri="{FF2B5EF4-FFF2-40B4-BE49-F238E27FC236}">
                <a16:creationId xmlns:a16="http://schemas.microsoft.com/office/drawing/2014/main" id="{B222BC93-8D6B-4EFA-A249-BA570DB84449}"/>
              </a:ext>
            </a:extLst>
          </p:cNvPr>
          <p:cNvGrpSpPr/>
          <p:nvPr/>
        </p:nvGrpSpPr>
        <p:grpSpPr>
          <a:xfrm>
            <a:off x="141527" y="951750"/>
            <a:ext cx="6574945" cy="3447619"/>
            <a:chOff x="142379" y="1270939"/>
            <a:chExt cx="6666566" cy="3941253"/>
          </a:xfrm>
        </p:grpSpPr>
        <p:sp>
          <p:nvSpPr>
            <p:cNvPr id="21" name="TextBox 20">
              <a:extLst>
                <a:ext uri="{FF2B5EF4-FFF2-40B4-BE49-F238E27FC236}">
                  <a16:creationId xmlns:a16="http://schemas.microsoft.com/office/drawing/2014/main" id="{49315398-88FD-415F-BDEF-43E55E97E4EC}"/>
                </a:ext>
              </a:extLst>
            </p:cNvPr>
            <p:cNvSpPr txBox="1"/>
            <p:nvPr/>
          </p:nvSpPr>
          <p:spPr>
            <a:xfrm>
              <a:off x="142379" y="1270939"/>
              <a:ext cx="1574022" cy="3908138"/>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Medical Scribe</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dirty="0">
                <a:latin typeface="Comic Sans MS" pitchFamily="66" charset="0"/>
              </a:endParaRPr>
            </a:p>
            <a:p>
              <a:pPr algn="ctr"/>
              <a:endParaRPr lang="en-GB" sz="1400" dirty="0">
                <a:latin typeface="Comic Sans MS"/>
              </a:endParaRPr>
            </a:p>
            <a:p>
              <a:pPr algn="ctr"/>
              <a:r>
                <a:rPr lang="en-GB" sz="1200" dirty="0">
                  <a:latin typeface="Comic Sans MS"/>
                </a:rPr>
                <a:t>They take the pressure off doctors and fill in patients' details by doing paperwork.</a:t>
              </a: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p:txBody>
        </p:sp>
        <p:sp>
          <p:nvSpPr>
            <p:cNvPr id="22" name="TextBox 21">
              <a:extLst>
                <a:ext uri="{FF2B5EF4-FFF2-40B4-BE49-F238E27FC236}">
                  <a16:creationId xmlns:a16="http://schemas.microsoft.com/office/drawing/2014/main" id="{517EB5B2-EA72-47F2-A78B-E6314F2A56E3}"/>
                </a:ext>
              </a:extLst>
            </p:cNvPr>
            <p:cNvSpPr txBox="1"/>
            <p:nvPr/>
          </p:nvSpPr>
          <p:spPr>
            <a:xfrm>
              <a:off x="1783531" y="1292813"/>
              <a:ext cx="1628551" cy="3477873"/>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Care Co-ordinator</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u="sng">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u="sng">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a:latin typeface="Comic Sans MS" pitchFamily="66" charset="0"/>
              </a:endParaRPr>
            </a:p>
            <a:p>
              <a:pPr algn="ctr"/>
              <a:r>
                <a:rPr lang="en-GB" sz="1200" dirty="0">
                  <a:latin typeface="Comic Sans MS"/>
                </a:rPr>
                <a:t>They manage patients care and they share information with other doctors.</a:t>
              </a:r>
              <a:endParaRPr lang="en-GB" sz="1200" dirty="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a:p>
              <a:pPr algn="ctr"/>
              <a:endParaRPr lang="en-GB" sz="1200">
                <a:latin typeface="Comic Sans MS" pitchFamily="66" charset="0"/>
              </a:endParaRPr>
            </a:p>
          </p:txBody>
        </p:sp>
        <p:sp>
          <p:nvSpPr>
            <p:cNvPr id="23" name="TextBox 22">
              <a:extLst>
                <a:ext uri="{FF2B5EF4-FFF2-40B4-BE49-F238E27FC236}">
                  <a16:creationId xmlns:a16="http://schemas.microsoft.com/office/drawing/2014/main" id="{AD039826-B97F-469E-A293-FF13D3F21C9B}"/>
                </a:ext>
              </a:extLst>
            </p:cNvPr>
            <p:cNvSpPr txBox="1"/>
            <p:nvPr/>
          </p:nvSpPr>
          <p:spPr>
            <a:xfrm>
              <a:off x="3487189" y="1286479"/>
              <a:ext cx="1626243" cy="3447095"/>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Health Coach</a:t>
              </a: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algn="ctr"/>
              <a:endParaRPr lang="en-GB" sz="1400" b="1" u="sng" dirty="0">
                <a:latin typeface="Comic Sans MS" pitchFamily="66" charset="0"/>
              </a:endParaRPr>
            </a:p>
            <a:p>
              <a:pPr algn="ctr"/>
              <a:r>
                <a:rPr lang="en-GB" sz="1200" dirty="0">
                  <a:latin typeface="Comic Sans MS"/>
                </a:rPr>
                <a:t>They help people to learn how to look after their body, mind and soul to stay healthy.</a:t>
              </a: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p:txBody>
        </p:sp>
        <p:pic>
          <p:nvPicPr>
            <p:cNvPr id="30" name="Picture 2" descr="A person standing in a room&#10;&#10;Description generated with high confidence">
              <a:extLst>
                <a:ext uri="{FF2B5EF4-FFF2-40B4-BE49-F238E27FC236}">
                  <a16:creationId xmlns:a16="http://schemas.microsoft.com/office/drawing/2014/main" id="{13C6C068-714B-49A2-99F5-8FD41B442308}"/>
                </a:ext>
              </a:extLst>
            </p:cNvPr>
            <p:cNvPicPr>
              <a:picLocks noChangeAspect="1"/>
            </p:cNvPicPr>
            <p:nvPr/>
          </p:nvPicPr>
          <p:blipFill>
            <a:blip r:embed="rId5"/>
            <a:stretch>
              <a:fillRect/>
            </a:stretch>
          </p:blipFill>
          <p:spPr>
            <a:xfrm>
              <a:off x="228474" y="1641375"/>
              <a:ext cx="1083069" cy="1451090"/>
            </a:xfrm>
            <a:prstGeom prst="rect">
              <a:avLst/>
            </a:prstGeom>
          </p:spPr>
        </p:pic>
        <p:pic>
          <p:nvPicPr>
            <p:cNvPr id="31" name="Picture 4" descr="A person looking at each other&#10;&#10;Description generated with very high confidence">
              <a:extLst>
                <a:ext uri="{FF2B5EF4-FFF2-40B4-BE49-F238E27FC236}">
                  <a16:creationId xmlns:a16="http://schemas.microsoft.com/office/drawing/2014/main" id="{D723C15B-F832-45E9-91B3-A328D7F67E30}"/>
                </a:ext>
              </a:extLst>
            </p:cNvPr>
            <p:cNvPicPr>
              <a:picLocks noChangeAspect="1"/>
            </p:cNvPicPr>
            <p:nvPr/>
          </p:nvPicPr>
          <p:blipFill>
            <a:blip r:embed="rId6"/>
            <a:stretch>
              <a:fillRect/>
            </a:stretch>
          </p:blipFill>
          <p:spPr>
            <a:xfrm>
              <a:off x="1849536" y="1802944"/>
              <a:ext cx="1509796" cy="930901"/>
            </a:xfrm>
            <a:prstGeom prst="rect">
              <a:avLst/>
            </a:prstGeom>
          </p:spPr>
        </p:pic>
        <p:pic>
          <p:nvPicPr>
            <p:cNvPr id="32" name="Picture 6" descr="A person sitting at a table&#10;&#10;Description generated with very high confidence">
              <a:extLst>
                <a:ext uri="{FF2B5EF4-FFF2-40B4-BE49-F238E27FC236}">
                  <a16:creationId xmlns:a16="http://schemas.microsoft.com/office/drawing/2014/main" id="{AA11DC3F-5914-4A0D-917D-2CFDF6514A2F}"/>
                </a:ext>
              </a:extLst>
            </p:cNvPr>
            <p:cNvPicPr>
              <a:picLocks noChangeAspect="1"/>
            </p:cNvPicPr>
            <p:nvPr/>
          </p:nvPicPr>
          <p:blipFill>
            <a:blip r:embed="rId7"/>
            <a:stretch>
              <a:fillRect/>
            </a:stretch>
          </p:blipFill>
          <p:spPr>
            <a:xfrm>
              <a:off x="3553289" y="1639081"/>
              <a:ext cx="1519661" cy="980464"/>
            </a:xfrm>
            <a:prstGeom prst="rect">
              <a:avLst/>
            </a:prstGeom>
          </p:spPr>
        </p:pic>
        <p:sp>
          <p:nvSpPr>
            <p:cNvPr id="33" name="TextBox 32">
              <a:extLst>
                <a:ext uri="{FF2B5EF4-FFF2-40B4-BE49-F238E27FC236}">
                  <a16:creationId xmlns:a16="http://schemas.microsoft.com/office/drawing/2014/main" id="{D64094C6-43A1-4B2C-A729-706C8D8EE78C}"/>
                </a:ext>
              </a:extLst>
            </p:cNvPr>
            <p:cNvSpPr txBox="1"/>
            <p:nvPr/>
          </p:nvSpPr>
          <p:spPr>
            <a:xfrm>
              <a:off x="5179983" y="1271539"/>
              <a:ext cx="1628962" cy="3940653"/>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400" b="1" u="sng" dirty="0">
                  <a:latin typeface="Comic Sans MS"/>
                </a:rPr>
                <a:t>Occupational </a:t>
              </a:r>
              <a:endParaRPr lang="en-GB" sz="1400" b="1" i="0" u="sng" strike="noStrike" cap="none" spc="0" normalizeH="0" baseline="0" dirty="0">
                <a:ln>
                  <a:noFill/>
                </a:ln>
                <a:solidFill>
                  <a:srgbClr val="000000"/>
                </a:solidFill>
                <a:effectLst/>
                <a:uFillTx/>
                <a:latin typeface="Comic Sans MS" pitchFamily="66" charset="0"/>
              </a:endParaRPr>
            </a:p>
            <a:p>
              <a:pPr algn="ctr"/>
              <a:r>
                <a:rPr lang="en-GB" sz="1400" b="1" u="sng" dirty="0" err="1">
                  <a:latin typeface="Comic Sans MS"/>
                </a:rPr>
                <a:t>Therapsit</a:t>
              </a:r>
              <a:r>
                <a:rPr lang="en-GB" sz="1400" b="1" u="sng" dirty="0">
                  <a:latin typeface="Comic Sans MS"/>
                </a:rPr>
                <a:t> (OT)</a:t>
              </a: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u="sng" dirty="0">
                <a:latin typeface="Comic Sans MS" pitchFamily="66" charset="0"/>
              </a:endParaRPr>
            </a:p>
            <a:p>
              <a:pPr marL="0" marR="0" indent="0" algn="ctr" defTabSz="457200" rtl="0" fontAlgn="auto" latinLnBrk="0" hangingPunct="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400" b="1" i="0" u="sng" strike="noStrike" cap="none" spc="0" normalizeH="0" baseline="0" dirty="0">
                <a:ln>
                  <a:noFill/>
                </a:ln>
                <a:solidFill>
                  <a:srgbClr val="000000"/>
                </a:solidFill>
                <a:effectLst/>
                <a:uFillTx/>
                <a:latin typeface="Comic Sans MS" pitchFamily="66" charset="0"/>
              </a:endParaRPr>
            </a:p>
            <a:p>
              <a:pPr algn="ctr"/>
              <a:r>
                <a:rPr lang="en-GB" sz="1200" dirty="0">
                  <a:latin typeface="Comic Sans MS"/>
                </a:rPr>
                <a:t>They help people of all ages overcome health problems that might be caused by illness, getting old or accidents so they can carry out everyday tasks or jobs.</a:t>
              </a:r>
            </a:p>
            <a:p>
              <a:pPr algn="ctr"/>
              <a:endParaRPr lang="en-GB" sz="1200" dirty="0">
                <a:latin typeface="Comic Sans MS"/>
              </a:endParaRPr>
            </a:p>
          </p:txBody>
        </p:sp>
        <p:pic>
          <p:nvPicPr>
            <p:cNvPr id="41" name="Picture 6" descr="A person sitting in a chair&#10;&#10;Description generated with very high confidence">
              <a:extLst>
                <a:ext uri="{FF2B5EF4-FFF2-40B4-BE49-F238E27FC236}">
                  <a16:creationId xmlns:a16="http://schemas.microsoft.com/office/drawing/2014/main" id="{0C2BA4C4-81EA-4799-843F-34951FF134B1}"/>
                </a:ext>
              </a:extLst>
            </p:cNvPr>
            <p:cNvPicPr>
              <a:picLocks noChangeAspect="1"/>
            </p:cNvPicPr>
            <p:nvPr/>
          </p:nvPicPr>
          <p:blipFill rotWithShape="1">
            <a:blip r:embed="rId8"/>
            <a:srcRect l="10480" t="-1163" r="13100" b="787"/>
            <a:stretch/>
          </p:blipFill>
          <p:spPr>
            <a:xfrm>
              <a:off x="5230741" y="1768356"/>
              <a:ext cx="1535909" cy="1125233"/>
            </a:xfrm>
            <a:prstGeom prst="rect">
              <a:avLst/>
            </a:prstGeom>
          </p:spPr>
        </p:pic>
      </p:grpSp>
    </p:spTree>
    <p:extLst>
      <p:ext uri="{BB962C8B-B14F-4D97-AF65-F5344CB8AC3E}">
        <p14:creationId xmlns:p14="http://schemas.microsoft.com/office/powerpoint/2010/main" val="69218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154842"/>
            <a:ext cx="6270315" cy="461657"/>
          </a:xfrm>
        </p:spPr>
        <p:txBody>
          <a:bodyPr/>
          <a:lstStyle/>
          <a:p>
            <a:pPr algn="ctr"/>
            <a:r>
              <a:rPr lang="en-GB" sz="2400" dirty="0"/>
              <a:t>Developments in Technology</a:t>
            </a:r>
          </a:p>
          <a:p>
            <a:endParaRPr lang="en-US" sz="2400" dirty="0"/>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2" name="Picture 21" descr="C:\Users\jessharrison\AppData\Local\Microsoft\Windows\Temporary Internet Files\Content.Outlook\CYR7219Q\TS Logo (2).jpg">
            <a:extLst>
              <a:ext uri="{FF2B5EF4-FFF2-40B4-BE49-F238E27FC236}">
                <a16:creationId xmlns:a16="http://schemas.microsoft.com/office/drawing/2014/main" id="{0430A7FF-9AA2-4AE1-9259-CC23A153E970}"/>
              </a:ext>
            </a:extLst>
          </p:cNvPr>
          <p:cNvPicPr>
            <a:picLocks noChangeAspect="1" noChangeArrowheads="1"/>
          </p:cNvPicPr>
          <p:nvPr/>
        </p:nvPicPr>
        <p:blipFill>
          <a:blip r:embed="rId2" cstate="print"/>
          <a:srcRect/>
          <a:stretch>
            <a:fillRect/>
          </a:stretch>
        </p:blipFill>
        <p:spPr bwMode="auto">
          <a:xfrm>
            <a:off x="2792731" y="4446787"/>
            <a:ext cx="940828" cy="464963"/>
          </a:xfrm>
          <a:prstGeom prst="rect">
            <a:avLst/>
          </a:prstGeom>
          <a:noFill/>
        </p:spPr>
      </p:pic>
      <p:pic>
        <p:nvPicPr>
          <p:cNvPr id="23" name="Picture Placeholder 4">
            <a:extLst>
              <a:ext uri="{FF2B5EF4-FFF2-40B4-BE49-F238E27FC236}">
                <a16:creationId xmlns:a16="http://schemas.microsoft.com/office/drawing/2014/main" id="{9423A92E-71B8-4430-AD23-9D02BEE6C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6787"/>
            <a:ext cx="1842050" cy="464963"/>
          </a:xfrm>
          <a:prstGeom prst="rect">
            <a:avLst/>
          </a:prstGeom>
        </p:spPr>
      </p:pic>
      <p:grpSp>
        <p:nvGrpSpPr>
          <p:cNvPr id="19" name="Group 18">
            <a:extLst>
              <a:ext uri="{FF2B5EF4-FFF2-40B4-BE49-F238E27FC236}">
                <a16:creationId xmlns:a16="http://schemas.microsoft.com/office/drawing/2014/main" id="{FFB27698-FADC-4F7E-BDF1-F58BF6AA1414}"/>
              </a:ext>
            </a:extLst>
          </p:cNvPr>
          <p:cNvGrpSpPr/>
          <p:nvPr/>
        </p:nvGrpSpPr>
        <p:grpSpPr>
          <a:xfrm>
            <a:off x="247633" y="1761751"/>
            <a:ext cx="6270315" cy="2430000"/>
            <a:chOff x="155011" y="2326240"/>
            <a:chExt cx="6362938" cy="2324013"/>
          </a:xfrm>
        </p:grpSpPr>
        <p:sp>
          <p:nvSpPr>
            <p:cNvPr id="20" name="TextBox 19">
              <a:extLst>
                <a:ext uri="{FF2B5EF4-FFF2-40B4-BE49-F238E27FC236}">
                  <a16:creationId xmlns:a16="http://schemas.microsoft.com/office/drawing/2014/main" id="{6140A70A-3356-4CC8-9D78-67C7CF48E6BD}"/>
                </a:ext>
              </a:extLst>
            </p:cNvPr>
            <p:cNvSpPr txBox="1"/>
            <p:nvPr/>
          </p:nvSpPr>
          <p:spPr>
            <a:xfrm>
              <a:off x="155011" y="2341931"/>
              <a:ext cx="1800000"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a:latin typeface="Comic Sans MS"/>
                </a:rPr>
                <a:t>The House of Memories</a:t>
              </a:r>
              <a:endParaRPr lang="en-GB" sz="1200" b="1" i="0" u="sng" strike="noStrike" cap="none" spc="0" normalizeH="0" baseline="0">
                <a:ln>
                  <a:noFill/>
                </a:ln>
                <a:solidFill>
                  <a:srgbClr val="000000"/>
                </a:solidFill>
                <a:effectLst/>
                <a:uFillTx/>
                <a:latin typeface="Comic Sans MS" pitchFamily="66" charset="0"/>
              </a:endParaRPr>
            </a:p>
            <a:p>
              <a:pPr marL="0" marR="0" indent="0" algn="ctr" defTabSz="457200">
                <a:lnSpc>
                  <a:spcPct val="100000"/>
                </a:lnSpc>
                <a:spcBef>
                  <a:spcPts val="0"/>
                </a:spcBef>
                <a:spcAft>
                  <a:spcPts val="0"/>
                </a:spcAft>
                <a:buClrTx/>
                <a:buSzTx/>
                <a:buFontTx/>
                <a:buNone/>
                <a:tabLst/>
              </a:pPr>
              <a:endParaRPr lang="en-GB" sz="1200" b="1" u="sng">
                <a:latin typeface="Comic Sans MS" pitchFamily="66" charset="0"/>
              </a:endParaRPr>
            </a:p>
            <a:p>
              <a:pPr algn="ctr"/>
              <a:endParaRPr lang="en-GB" sz="1200" b="1" u="sng">
                <a:latin typeface="Comic Sans MS" pitchFamily="66" charset="0"/>
              </a:endParaRPr>
            </a:p>
            <a:p>
              <a:pPr algn="ctr"/>
              <a:endParaRPr lang="en-GB" sz="1200" b="1" u="sng">
                <a:latin typeface="Comic Sans MS" pitchFamily="66" charset="0"/>
              </a:endParaRPr>
            </a:p>
            <a:p>
              <a:pPr algn="ctr"/>
              <a:r>
                <a:rPr lang="en-GB" sz="1200">
                  <a:latin typeface="Comic Sans MS"/>
                </a:rPr>
                <a:t>Is an App that is used by families of people with Dementia. They can use the App to help them remember things through videos, photographs, etc</a:t>
              </a:r>
              <a:endParaRPr lang="en-GB" sz="1200" b="0" i="0" u="none" strike="noStrike" cap="none" spc="0" normalizeH="0" baseline="0">
                <a:ln>
                  <a:noFill/>
                </a:ln>
                <a:solidFill>
                  <a:srgbClr val="000000"/>
                </a:solidFill>
                <a:effectLst/>
                <a:uFillTx/>
                <a:latin typeface="Comic Sans MS" pitchFamily="66" charset="0"/>
              </a:endParaRPr>
            </a:p>
          </p:txBody>
        </p:sp>
        <p:sp>
          <p:nvSpPr>
            <p:cNvPr id="21" name="TextBox 20">
              <a:extLst>
                <a:ext uri="{FF2B5EF4-FFF2-40B4-BE49-F238E27FC236}">
                  <a16:creationId xmlns:a16="http://schemas.microsoft.com/office/drawing/2014/main" id="{0130D914-2BA4-44C0-97E4-6F78B4930BAC}"/>
                </a:ext>
              </a:extLst>
            </p:cNvPr>
            <p:cNvSpPr txBox="1"/>
            <p:nvPr/>
          </p:nvSpPr>
          <p:spPr>
            <a:xfrm>
              <a:off x="2453117" y="2326240"/>
              <a:ext cx="1795859"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a:latin typeface="Comic Sans MS"/>
                </a:rPr>
                <a:t>Sam</a:t>
              </a: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r>
                <a:rPr lang="en-GB" sz="1200">
                  <a:latin typeface="Comic Sans MS"/>
                </a:rPr>
                <a:t>Is an App used by people who suffer with anxiety and get stressed easily.  </a:t>
              </a:r>
              <a:endParaRPr lang="en-GB" sz="1200" b="1">
                <a:latin typeface="Comic Sans MS"/>
              </a:endParaRPr>
            </a:p>
            <a:p>
              <a:pPr algn="ctr"/>
              <a:r>
                <a:rPr lang="en-GB" sz="1200">
                  <a:latin typeface="Comic Sans MS"/>
                </a:rPr>
                <a:t>There is a chat bot on this App</a:t>
              </a:r>
              <a:endParaRPr lang="en-GB" sz="1200" b="1">
                <a:latin typeface="Comic Sans MS"/>
              </a:endParaRPr>
            </a:p>
          </p:txBody>
        </p:sp>
        <p:sp>
          <p:nvSpPr>
            <p:cNvPr id="24" name="TextBox 23">
              <a:extLst>
                <a:ext uri="{FF2B5EF4-FFF2-40B4-BE49-F238E27FC236}">
                  <a16:creationId xmlns:a16="http://schemas.microsoft.com/office/drawing/2014/main" id="{D0D67906-7384-4057-B435-0A19DB135C43}"/>
                </a:ext>
              </a:extLst>
            </p:cNvPr>
            <p:cNvSpPr txBox="1"/>
            <p:nvPr/>
          </p:nvSpPr>
          <p:spPr>
            <a:xfrm>
              <a:off x="4722090" y="2326914"/>
              <a:ext cx="1795859" cy="2308322"/>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1200" b="1" u="sng" dirty="0">
                  <a:latin typeface="Comic Sans MS"/>
                </a:rPr>
                <a:t>Pill Manager</a:t>
              </a:r>
            </a:p>
            <a:p>
              <a:pPr algn="ctr"/>
              <a:endParaRPr lang="en-GB" sz="1200" b="1" u="sng">
                <a:latin typeface="Comic Sans MS"/>
              </a:endParaRPr>
            </a:p>
            <a:p>
              <a:pPr algn="ctr"/>
              <a:endParaRPr lang="en-GB" sz="1200" b="1" u="sng">
                <a:latin typeface="Comic Sans MS"/>
              </a:endParaRPr>
            </a:p>
            <a:p>
              <a:pPr algn="ctr"/>
              <a:endParaRPr lang="en-GB" sz="1200" b="1" u="sng">
                <a:latin typeface="Comic Sans MS"/>
              </a:endParaRPr>
            </a:p>
            <a:p>
              <a:pPr algn="ctr"/>
              <a:endParaRPr lang="en-GB" sz="1200">
                <a:latin typeface="Comic Sans MS"/>
              </a:endParaRPr>
            </a:p>
            <a:p>
              <a:pPr algn="ctr"/>
              <a:r>
                <a:rPr lang="en-GB" sz="1200" dirty="0">
                  <a:latin typeface="Comic Sans MS"/>
                </a:rPr>
                <a:t>Help people to remember to take their medication.</a:t>
              </a:r>
              <a:endParaRPr lang="en-GB" dirty="0"/>
            </a:p>
            <a:p>
              <a:pPr algn="ctr"/>
              <a:r>
                <a:rPr lang="en-GB" sz="1200" dirty="0">
                  <a:latin typeface="Comic Sans MS"/>
                </a:rPr>
                <a:t>Re-orders pills when they are running low and uses an alarm as a reminder</a:t>
              </a:r>
              <a:endParaRPr lang="en-GB" dirty="0"/>
            </a:p>
          </p:txBody>
        </p:sp>
        <p:pic>
          <p:nvPicPr>
            <p:cNvPr id="25" name="Picture 3" descr="A picture containing shirt&#10;&#10;Description generated with very high confidence">
              <a:extLst>
                <a:ext uri="{FF2B5EF4-FFF2-40B4-BE49-F238E27FC236}">
                  <a16:creationId xmlns:a16="http://schemas.microsoft.com/office/drawing/2014/main" id="{6713A4A3-7257-47C0-8FE0-8576A0D09D74}"/>
                </a:ext>
              </a:extLst>
            </p:cNvPr>
            <p:cNvPicPr>
              <a:picLocks noChangeAspect="1"/>
            </p:cNvPicPr>
            <p:nvPr/>
          </p:nvPicPr>
          <p:blipFill rotWithShape="1">
            <a:blip r:embed="rId4"/>
            <a:srcRect l="32410" t="21164" r="33241" b="20106"/>
            <a:stretch/>
          </p:blipFill>
          <p:spPr>
            <a:xfrm>
              <a:off x="707041" y="2739254"/>
              <a:ext cx="661576" cy="587889"/>
            </a:xfrm>
            <a:prstGeom prst="rect">
              <a:avLst/>
            </a:prstGeom>
          </p:spPr>
        </p:pic>
        <p:pic>
          <p:nvPicPr>
            <p:cNvPr id="26" name="Picture 5" descr="A picture containing clock&#10;&#10;Description generated with very high confidence">
              <a:extLst>
                <a:ext uri="{FF2B5EF4-FFF2-40B4-BE49-F238E27FC236}">
                  <a16:creationId xmlns:a16="http://schemas.microsoft.com/office/drawing/2014/main" id="{949373A8-3BC1-4695-B708-57A8DEA6DFA1}"/>
                </a:ext>
              </a:extLst>
            </p:cNvPr>
            <p:cNvPicPr>
              <a:picLocks noChangeAspect="1"/>
            </p:cNvPicPr>
            <p:nvPr/>
          </p:nvPicPr>
          <p:blipFill rotWithShape="1">
            <a:blip r:embed="rId5"/>
            <a:srcRect l="26496" t="14159" r="27066" b="12791"/>
            <a:stretch/>
          </p:blipFill>
          <p:spPr>
            <a:xfrm>
              <a:off x="2975508" y="2640028"/>
              <a:ext cx="753001" cy="759328"/>
            </a:xfrm>
            <a:prstGeom prst="rect">
              <a:avLst/>
            </a:prstGeom>
          </p:spPr>
        </p:pic>
        <p:pic>
          <p:nvPicPr>
            <p:cNvPr id="27" name="Picture 7" descr="A picture containing bridge&#10;&#10;Description generated with very high confidence">
              <a:extLst>
                <a:ext uri="{FF2B5EF4-FFF2-40B4-BE49-F238E27FC236}">
                  <a16:creationId xmlns:a16="http://schemas.microsoft.com/office/drawing/2014/main" id="{4D18295E-8952-46F3-B995-5C5DBCB66EBF}"/>
                </a:ext>
              </a:extLst>
            </p:cNvPr>
            <p:cNvPicPr>
              <a:picLocks noChangeAspect="1"/>
            </p:cNvPicPr>
            <p:nvPr/>
          </p:nvPicPr>
          <p:blipFill>
            <a:blip r:embed="rId6"/>
            <a:stretch>
              <a:fillRect/>
            </a:stretch>
          </p:blipFill>
          <p:spPr>
            <a:xfrm>
              <a:off x="5304329" y="2633957"/>
              <a:ext cx="641802" cy="634215"/>
            </a:xfrm>
            <a:prstGeom prst="rect">
              <a:avLst/>
            </a:prstGeom>
          </p:spPr>
        </p:pic>
      </p:grpSp>
      <p:sp>
        <p:nvSpPr>
          <p:cNvPr id="5" name="Rectangle 4">
            <a:extLst>
              <a:ext uri="{FF2B5EF4-FFF2-40B4-BE49-F238E27FC236}">
                <a16:creationId xmlns:a16="http://schemas.microsoft.com/office/drawing/2014/main" id="{4677515E-3388-4C87-BEEA-87B071907737}"/>
              </a:ext>
            </a:extLst>
          </p:cNvPr>
          <p:cNvSpPr/>
          <p:nvPr/>
        </p:nvSpPr>
        <p:spPr>
          <a:xfrm>
            <a:off x="247633" y="885709"/>
            <a:ext cx="6270315" cy="830997"/>
          </a:xfrm>
          <a:prstGeom prst="rect">
            <a:avLst/>
          </a:prstGeom>
        </p:spPr>
        <p:txBody>
          <a:bodyPr wrap="square">
            <a:spAutoFit/>
          </a:bodyPr>
          <a:lstStyle/>
          <a:p>
            <a:r>
              <a:rPr lang="en-GB" sz="1200" b="1" u="sng" dirty="0">
                <a:latin typeface="Comic Sans MS"/>
              </a:rPr>
              <a:t>App Developers</a:t>
            </a:r>
            <a:endParaRPr lang="en-GB" sz="1200" dirty="0"/>
          </a:p>
          <a:p>
            <a:r>
              <a:rPr lang="en-GB" sz="1200" dirty="0">
                <a:latin typeface="Comic Sans MS"/>
              </a:rPr>
              <a:t>- 10 years ago we didn’t have smart phones.</a:t>
            </a:r>
            <a:endParaRPr lang="en-US" sz="1200" dirty="0"/>
          </a:p>
          <a:p>
            <a:r>
              <a:rPr lang="en-GB" sz="1200" dirty="0">
                <a:latin typeface="Comic Sans MS"/>
              </a:rPr>
              <a:t>- Now we not only have smart phones, but we have Apps.</a:t>
            </a:r>
            <a:endParaRPr lang="en-GB" sz="1200" dirty="0"/>
          </a:p>
          <a:p>
            <a:r>
              <a:rPr lang="en-GB" sz="1200" dirty="0">
                <a:latin typeface="Comic Sans MS"/>
              </a:rPr>
              <a:t>- Health and Social Care Apps include:-</a:t>
            </a:r>
            <a:endParaRPr lang="en-GB" sz="1200" dirty="0"/>
          </a:p>
        </p:txBody>
      </p:sp>
    </p:spTree>
    <p:extLst>
      <p:ext uri="{BB962C8B-B14F-4D97-AF65-F5344CB8AC3E}">
        <p14:creationId xmlns:p14="http://schemas.microsoft.com/office/powerpoint/2010/main" val="376158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339501"/>
            <a:ext cx="6045315" cy="276998"/>
          </a:xfrm>
        </p:spPr>
        <p:txBody>
          <a:bodyPr/>
          <a:lstStyle/>
          <a:p>
            <a:r>
              <a:rPr lang="en-US" sz="2000" dirty="0"/>
              <a:t>What jobs may exist in Health &amp; Social Care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3" name="Picture 22" descr="C:\Users\jessharrison\AppData\Local\Microsoft\Windows\Temporary Internet Files\Content.Outlook\CYR7219Q\TS Logo (2).jpg">
            <a:extLst>
              <a:ext uri="{FF2B5EF4-FFF2-40B4-BE49-F238E27FC236}">
                <a16:creationId xmlns:a16="http://schemas.microsoft.com/office/drawing/2014/main" id="{E936111F-8F80-4DD4-A2F7-4360A40E7DB7}"/>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4" name="Picture Placeholder 4">
            <a:extLst>
              <a:ext uri="{FF2B5EF4-FFF2-40B4-BE49-F238E27FC236}">
                <a16:creationId xmlns:a16="http://schemas.microsoft.com/office/drawing/2014/main" id="{A7229F2F-69E1-4CA4-AAA5-FCBEF5610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21" name="TextBox 20">
            <a:extLst>
              <a:ext uri="{FF2B5EF4-FFF2-40B4-BE49-F238E27FC236}">
                <a16:creationId xmlns:a16="http://schemas.microsoft.com/office/drawing/2014/main" id="{D806B646-8687-418B-8486-347A37EE5508}"/>
              </a:ext>
            </a:extLst>
          </p:cNvPr>
          <p:cNvSpPr txBox="1"/>
          <p:nvPr/>
        </p:nvSpPr>
        <p:spPr>
          <a:xfrm>
            <a:off x="144000" y="996751"/>
            <a:ext cx="2065801" cy="3170097"/>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Care-Giving Specialist</a:t>
            </a:r>
            <a:r>
              <a:rPr lang="en-GB" sz="1400" dirty="0">
                <a:solidFill>
                  <a:schemeClr val="tx1"/>
                </a:solidFill>
                <a:latin typeface="Comic Sans MS"/>
              </a:rPr>
              <a:t> </a:t>
            </a:r>
            <a:endParaRPr lang="en-US" dirty="0">
              <a:solidFill>
                <a:schemeClr val="tx1"/>
              </a:solidFill>
              <a:latin typeface="Calibri"/>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200" dirty="0">
                <a:solidFill>
                  <a:schemeClr val="tx1"/>
                </a:solidFill>
                <a:latin typeface="Comic Sans MS"/>
              </a:rPr>
              <a:t>People will be living longer and will want to stay in their homes.  These careers will be for people who like to care for others.</a:t>
            </a:r>
          </a:p>
          <a:p>
            <a:pPr algn="ctr"/>
            <a:endParaRPr lang="en-US" dirty="0">
              <a:solidFill>
                <a:schemeClr val="tx1"/>
              </a:solidFill>
            </a:endParaRPr>
          </a:p>
        </p:txBody>
      </p:sp>
      <p:pic>
        <p:nvPicPr>
          <p:cNvPr id="22" name="Picture 3" descr="A picture containing person, indoor, table, woman&#10;&#10;Description generated with very high confidence">
            <a:extLst>
              <a:ext uri="{FF2B5EF4-FFF2-40B4-BE49-F238E27FC236}">
                <a16:creationId xmlns:a16="http://schemas.microsoft.com/office/drawing/2014/main" id="{B040E9CD-1B7C-49E0-A7E8-85424D0A82B6}"/>
              </a:ext>
            </a:extLst>
          </p:cNvPr>
          <p:cNvPicPr>
            <a:picLocks noChangeAspect="1"/>
          </p:cNvPicPr>
          <p:nvPr/>
        </p:nvPicPr>
        <p:blipFill>
          <a:blip r:embed="rId4"/>
          <a:stretch>
            <a:fillRect/>
          </a:stretch>
        </p:blipFill>
        <p:spPr>
          <a:xfrm>
            <a:off x="240508" y="1528764"/>
            <a:ext cx="1969293" cy="1307306"/>
          </a:xfrm>
          <a:prstGeom prst="rect">
            <a:avLst/>
          </a:prstGeom>
        </p:spPr>
      </p:pic>
      <p:sp>
        <p:nvSpPr>
          <p:cNvPr id="31" name="TextBox 30">
            <a:extLst>
              <a:ext uri="{FF2B5EF4-FFF2-40B4-BE49-F238E27FC236}">
                <a16:creationId xmlns:a16="http://schemas.microsoft.com/office/drawing/2014/main" id="{B5CCEFF6-D088-4487-9CD7-514ACD566DEC}"/>
              </a:ext>
            </a:extLst>
          </p:cNvPr>
          <p:cNvSpPr txBox="1"/>
          <p:nvPr/>
        </p:nvSpPr>
        <p:spPr>
          <a:xfrm>
            <a:off x="2450308" y="1221750"/>
            <a:ext cx="4167183" cy="2600710"/>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Yoga Instructors for the Elderly</a:t>
            </a:r>
            <a:endParaRPr lang="en-US" dirty="0">
              <a:solidFill>
                <a:schemeClr val="tx1"/>
              </a:solidFill>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150" dirty="0">
              <a:solidFill>
                <a:schemeClr val="tx1"/>
              </a:solidFill>
              <a:latin typeface="Comic Sans MS"/>
            </a:endParaRPr>
          </a:p>
          <a:p>
            <a:pPr algn="ctr"/>
            <a:endParaRPr lang="en-GB" sz="1150" dirty="0">
              <a:solidFill>
                <a:schemeClr val="tx1"/>
              </a:solidFill>
              <a:latin typeface="Comic Sans MS"/>
            </a:endParaRPr>
          </a:p>
          <a:p>
            <a:pPr algn="ctr"/>
            <a:endParaRPr lang="en-GB" sz="1100" dirty="0">
              <a:solidFill>
                <a:schemeClr val="tx1"/>
              </a:solidFill>
              <a:latin typeface="Comic Sans MS"/>
            </a:endParaRPr>
          </a:p>
          <a:p>
            <a:pPr algn="ctr"/>
            <a:r>
              <a:rPr lang="en-GB" sz="1100" dirty="0">
                <a:solidFill>
                  <a:schemeClr val="tx1"/>
                </a:solidFill>
                <a:latin typeface="Comic Sans MS"/>
              </a:rPr>
              <a:t>The number of people aged over 60 in the world, will hit 1.4 billion by 2030 (2.3 billion by 2050).  More people are looking for natural ways to look after their bodies.  Yoga is great for all ages of people, but it is predicted that older people will opt for yoga as a gentle option for keeping fit.</a:t>
            </a:r>
            <a:endParaRPr lang="en-GB" sz="1100" dirty="0">
              <a:solidFill>
                <a:schemeClr val="tx1"/>
              </a:solidFill>
            </a:endParaRPr>
          </a:p>
        </p:txBody>
      </p:sp>
      <p:pic>
        <p:nvPicPr>
          <p:cNvPr id="32" name="Picture 5" descr="A group of people sitting posing for the camera&#10;&#10;Description generated with very high confidence">
            <a:extLst>
              <a:ext uri="{FF2B5EF4-FFF2-40B4-BE49-F238E27FC236}">
                <a16:creationId xmlns:a16="http://schemas.microsoft.com/office/drawing/2014/main" id="{3CA64569-9DE1-40A8-9FD9-541D3086B242}"/>
              </a:ext>
            </a:extLst>
          </p:cNvPr>
          <p:cNvPicPr>
            <a:picLocks noChangeAspect="1"/>
          </p:cNvPicPr>
          <p:nvPr/>
        </p:nvPicPr>
        <p:blipFill>
          <a:blip r:embed="rId5"/>
          <a:stretch>
            <a:fillRect/>
          </a:stretch>
        </p:blipFill>
        <p:spPr>
          <a:xfrm>
            <a:off x="3652837" y="1596629"/>
            <a:ext cx="1762124" cy="1171575"/>
          </a:xfrm>
          <a:prstGeom prst="rect">
            <a:avLst/>
          </a:prstGeom>
        </p:spPr>
      </p:pic>
    </p:spTree>
    <p:extLst>
      <p:ext uri="{BB962C8B-B14F-4D97-AF65-F5344CB8AC3E}">
        <p14:creationId xmlns:p14="http://schemas.microsoft.com/office/powerpoint/2010/main" val="19179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3684" y="339501"/>
            <a:ext cx="6045315" cy="276998"/>
          </a:xfrm>
        </p:spPr>
        <p:txBody>
          <a:bodyPr/>
          <a:lstStyle/>
          <a:p>
            <a:r>
              <a:rPr lang="en-US" sz="2000" dirty="0"/>
              <a:t>The possibilities are endless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23" name="Picture 22" descr="C:\Users\jessharrison\AppData\Local\Microsoft\Windows\Temporary Internet Files\Content.Outlook\CYR7219Q\TS Logo (2).jpg">
            <a:extLst>
              <a:ext uri="{FF2B5EF4-FFF2-40B4-BE49-F238E27FC236}">
                <a16:creationId xmlns:a16="http://schemas.microsoft.com/office/drawing/2014/main" id="{E936111F-8F80-4DD4-A2F7-4360A40E7DB7}"/>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24" name="Picture Placeholder 4">
            <a:extLst>
              <a:ext uri="{FF2B5EF4-FFF2-40B4-BE49-F238E27FC236}">
                <a16:creationId xmlns:a16="http://schemas.microsoft.com/office/drawing/2014/main" id="{A7229F2F-69E1-4CA4-AAA5-FCBEF5610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11" name="TextBox 10">
            <a:extLst>
              <a:ext uri="{FF2B5EF4-FFF2-40B4-BE49-F238E27FC236}">
                <a16:creationId xmlns:a16="http://schemas.microsoft.com/office/drawing/2014/main" id="{AB627188-0077-410D-9D84-198771C5D7FA}"/>
              </a:ext>
            </a:extLst>
          </p:cNvPr>
          <p:cNvSpPr txBox="1"/>
          <p:nvPr/>
        </p:nvSpPr>
        <p:spPr>
          <a:xfrm>
            <a:off x="504000" y="1185862"/>
            <a:ext cx="6196840" cy="2292933"/>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GB" sz="1400" u="sng" dirty="0">
                <a:solidFill>
                  <a:schemeClr val="tx1"/>
                </a:solidFill>
                <a:latin typeface="Comic Sans MS"/>
              </a:rPr>
              <a:t>Nursing</a:t>
            </a:r>
            <a:endParaRPr lang="en-US" dirty="0">
              <a:solidFill>
                <a:schemeClr val="tx1"/>
              </a:solidFill>
              <a:latin typeface="Calibri"/>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100" dirty="0">
                <a:solidFill>
                  <a:schemeClr val="tx1"/>
                </a:solidFill>
                <a:latin typeface="Comic Sans MS"/>
              </a:rPr>
              <a:t>Some nursing tasks will be carried out by robots.  Such as: giving patients drugs, taking blood pressure and carrying out vital tests.  We will need people to design these robots and also  programme them.  More importantly though nursing will remain a very caring career. </a:t>
            </a:r>
            <a:endParaRPr lang="en-US" sz="1100" dirty="0">
              <a:solidFill>
                <a:schemeClr val="tx1"/>
              </a:solidFill>
            </a:endParaRPr>
          </a:p>
        </p:txBody>
      </p:sp>
      <p:pic>
        <p:nvPicPr>
          <p:cNvPr id="12" name="Picture 8" descr="A picture containing indoor, table, sitting, small&#10;&#10;Description generated with very high confidence">
            <a:extLst>
              <a:ext uri="{FF2B5EF4-FFF2-40B4-BE49-F238E27FC236}">
                <a16:creationId xmlns:a16="http://schemas.microsoft.com/office/drawing/2014/main" id="{0FA76EBF-A298-4589-B158-6442B4599977}"/>
              </a:ext>
            </a:extLst>
          </p:cNvPr>
          <p:cNvPicPr>
            <a:picLocks noChangeAspect="1"/>
          </p:cNvPicPr>
          <p:nvPr/>
        </p:nvPicPr>
        <p:blipFill>
          <a:blip r:embed="rId4"/>
          <a:stretch>
            <a:fillRect/>
          </a:stretch>
        </p:blipFill>
        <p:spPr>
          <a:xfrm>
            <a:off x="2214000" y="1491750"/>
            <a:ext cx="2834999" cy="1303648"/>
          </a:xfrm>
          <a:prstGeom prst="rect">
            <a:avLst/>
          </a:prstGeom>
        </p:spPr>
      </p:pic>
    </p:spTree>
    <p:extLst>
      <p:ext uri="{BB962C8B-B14F-4D97-AF65-F5344CB8AC3E}">
        <p14:creationId xmlns:p14="http://schemas.microsoft.com/office/powerpoint/2010/main" val="351626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9000" y="90499"/>
            <a:ext cx="6185629" cy="421493"/>
          </a:xfrm>
        </p:spPr>
        <p:txBody>
          <a:bodyPr/>
          <a:lstStyle/>
          <a:p>
            <a:pPr algn="ctr"/>
            <a:r>
              <a:rPr lang="en-US" sz="2400" dirty="0"/>
              <a:t>Some more good examples of Science in Health &amp; Social Care by 2030</a:t>
            </a:r>
          </a:p>
        </p:txBody>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pic>
        <p:nvPicPr>
          <p:cNvPr id="6" name="Picture 5" descr="C:\Users\jessharrison\AppData\Local\Microsoft\Windows\Temporary Internet Files\Content.Outlook\CYR7219Q\TS Logo (2).jpg">
            <a:extLst>
              <a:ext uri="{FF2B5EF4-FFF2-40B4-BE49-F238E27FC236}">
                <a16:creationId xmlns:a16="http://schemas.microsoft.com/office/drawing/2014/main" id="{13A29F59-1E01-455C-ADC0-B9D24C84E6E6}"/>
              </a:ext>
            </a:extLst>
          </p:cNvPr>
          <p:cNvPicPr>
            <a:picLocks noChangeAspect="1" noChangeArrowheads="1"/>
          </p:cNvPicPr>
          <p:nvPr/>
        </p:nvPicPr>
        <p:blipFill>
          <a:blip r:embed="rId2" cstate="print"/>
          <a:srcRect/>
          <a:stretch>
            <a:fillRect/>
          </a:stretch>
        </p:blipFill>
        <p:spPr bwMode="auto">
          <a:xfrm>
            <a:off x="2792731" y="4445259"/>
            <a:ext cx="940828" cy="464963"/>
          </a:xfrm>
          <a:prstGeom prst="rect">
            <a:avLst/>
          </a:prstGeom>
          <a:noFill/>
        </p:spPr>
      </p:pic>
      <p:pic>
        <p:nvPicPr>
          <p:cNvPr id="7" name="Picture Placeholder 4">
            <a:extLst>
              <a:ext uri="{FF2B5EF4-FFF2-40B4-BE49-F238E27FC236}">
                <a16:creationId xmlns:a16="http://schemas.microsoft.com/office/drawing/2014/main" id="{0D53FBF8-E8AC-4AB7-B8A9-D35916566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 r="721"/>
          <a:stretch/>
        </p:blipFill>
        <p:spPr>
          <a:xfrm>
            <a:off x="3900472" y="4445259"/>
            <a:ext cx="1842050" cy="464963"/>
          </a:xfrm>
          <a:prstGeom prst="rect">
            <a:avLst/>
          </a:prstGeom>
        </p:spPr>
      </p:pic>
      <p:sp>
        <p:nvSpPr>
          <p:cNvPr id="12" name="Text Placeholder 2">
            <a:extLst>
              <a:ext uri="{FF2B5EF4-FFF2-40B4-BE49-F238E27FC236}">
                <a16:creationId xmlns:a16="http://schemas.microsoft.com/office/drawing/2014/main" id="{D201ADB1-EDD5-4DC4-AA57-93D40EA2AAD7}"/>
              </a:ext>
            </a:extLst>
          </p:cNvPr>
          <p:cNvSpPr txBox="1">
            <a:spLocks/>
          </p:cNvSpPr>
          <p:nvPr/>
        </p:nvSpPr>
        <p:spPr>
          <a:xfrm>
            <a:off x="189000" y="1401751"/>
            <a:ext cx="6599512" cy="2970000"/>
          </a:xfrm>
          <a:prstGeom prst="rect">
            <a:avLst/>
          </a:prstGeom>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Arial" panose="020B0604020202020204" pitchFamily="34" charset="0"/>
              <a:buNone/>
            </a:pPr>
            <a:endParaRPr lang="en-GB" sz="1800" dirty="0">
              <a:latin typeface="Comic Sans MS" pitchFamily="66" charset="0"/>
            </a:endParaRPr>
          </a:p>
        </p:txBody>
      </p:sp>
      <p:grpSp>
        <p:nvGrpSpPr>
          <p:cNvPr id="13" name="Group 12">
            <a:extLst>
              <a:ext uri="{FF2B5EF4-FFF2-40B4-BE49-F238E27FC236}">
                <a16:creationId xmlns:a16="http://schemas.microsoft.com/office/drawing/2014/main" id="{E3FE2966-60D4-48D0-8FBC-A60731749FB3}"/>
              </a:ext>
            </a:extLst>
          </p:cNvPr>
          <p:cNvGrpSpPr/>
          <p:nvPr/>
        </p:nvGrpSpPr>
        <p:grpSpPr>
          <a:xfrm>
            <a:off x="69488" y="906750"/>
            <a:ext cx="6719024" cy="3314659"/>
            <a:chOff x="127747" y="1114425"/>
            <a:chExt cx="6473075" cy="3133920"/>
          </a:xfrm>
        </p:grpSpPr>
        <p:sp>
          <p:nvSpPr>
            <p:cNvPr id="14" name="TextBox 1">
              <a:extLst>
                <a:ext uri="{FF2B5EF4-FFF2-40B4-BE49-F238E27FC236}">
                  <a16:creationId xmlns:a16="http://schemas.microsoft.com/office/drawing/2014/main" id="{7E59A510-BD49-4573-85D6-5B7EBA43203C}"/>
                </a:ext>
              </a:extLst>
            </p:cNvPr>
            <p:cNvSpPr txBox="1"/>
            <p:nvPr/>
          </p:nvSpPr>
          <p:spPr>
            <a:xfrm>
              <a:off x="4549730" y="1114425"/>
              <a:ext cx="2051092" cy="3055439"/>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a:latin typeface="Comic Sans MS"/>
                </a:rPr>
                <a:t>Food Engineer</a:t>
              </a:r>
              <a:endParaRPr lang="en-US" dirty="0">
                <a:latin typeface="Calibri"/>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endParaRPr lang="en-GB" sz="1400" u="sng" dirty="0">
                <a:latin typeface="Comic Sans MS"/>
              </a:endParaRPr>
            </a:p>
            <a:p>
              <a:pPr algn="ctr"/>
              <a:r>
                <a:rPr lang="en-GB" sz="1200" dirty="0">
                  <a:latin typeface="Comic Sans MS"/>
                </a:rPr>
                <a:t>Science is always advancing and by the mid </a:t>
              </a:r>
              <a:r>
                <a:rPr lang="en-GB" sz="1200" dirty="0" err="1">
                  <a:latin typeface="Comic Sans MS"/>
                </a:rPr>
                <a:t>2030's</a:t>
              </a:r>
              <a:r>
                <a:rPr lang="en-GB" sz="1200" dirty="0">
                  <a:latin typeface="Comic Sans MS"/>
                </a:rPr>
                <a:t> food will be engineered and designed to avoid people becoming obese.  The food will taste good but not contain any of the fats or sugars.  Insects will also feature in our diets as a source of protein.</a:t>
              </a:r>
              <a:endParaRPr lang="en-US" dirty="0"/>
            </a:p>
          </p:txBody>
        </p:sp>
        <p:sp>
          <p:nvSpPr>
            <p:cNvPr id="18" name="TextBox 1">
              <a:extLst>
                <a:ext uri="{FF2B5EF4-FFF2-40B4-BE49-F238E27FC236}">
                  <a16:creationId xmlns:a16="http://schemas.microsoft.com/office/drawing/2014/main" id="{3B284741-16F1-4239-B4F2-983D915FD1C1}"/>
                </a:ext>
              </a:extLst>
            </p:cNvPr>
            <p:cNvSpPr txBox="1"/>
            <p:nvPr/>
          </p:nvSpPr>
          <p:spPr>
            <a:xfrm>
              <a:off x="2285690" y="1724579"/>
              <a:ext cx="1935957" cy="2523766"/>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err="1">
                  <a:solidFill>
                    <a:schemeClr val="tx1"/>
                  </a:solidFill>
                  <a:latin typeface="Comic Sans MS"/>
                </a:rPr>
                <a:t>Artificail</a:t>
              </a:r>
              <a:r>
                <a:rPr lang="en-GB" sz="1400" u="sng" dirty="0">
                  <a:solidFill>
                    <a:schemeClr val="tx1"/>
                  </a:solidFill>
                  <a:latin typeface="Comic Sans MS"/>
                </a:rPr>
                <a:t> </a:t>
              </a:r>
              <a:r>
                <a:rPr lang="en-GB" sz="1400" u="sng" dirty="0" err="1">
                  <a:solidFill>
                    <a:schemeClr val="tx1"/>
                  </a:solidFill>
                  <a:latin typeface="Comic Sans MS"/>
                </a:rPr>
                <a:t>Intellegence</a:t>
              </a:r>
              <a:r>
                <a:rPr lang="en-GB" sz="1400" u="sng" dirty="0">
                  <a:solidFill>
                    <a:schemeClr val="tx1"/>
                  </a:solidFill>
                  <a:latin typeface="Comic Sans MS"/>
                </a:rPr>
                <a:t>/</a:t>
              </a:r>
              <a:endParaRPr lang="en-US" dirty="0">
                <a:solidFill>
                  <a:schemeClr val="tx1"/>
                </a:solidFill>
                <a:latin typeface="Calibri"/>
              </a:endParaRPr>
            </a:p>
            <a:p>
              <a:pPr algn="ctr"/>
              <a:r>
                <a:rPr lang="en-GB" sz="1400" u="sng" dirty="0">
                  <a:solidFill>
                    <a:schemeClr val="tx1"/>
                  </a:solidFill>
                  <a:latin typeface="Comic Sans MS"/>
                </a:rPr>
                <a:t>Chat Bots</a:t>
              </a:r>
              <a:r>
                <a:rPr lang="en-GB" sz="1400" dirty="0">
                  <a:solidFill>
                    <a:schemeClr val="tx1"/>
                  </a:solidFill>
                  <a:latin typeface="Comic Sans MS"/>
                </a:rPr>
                <a:t> </a:t>
              </a:r>
              <a:endParaRPr lang="en-US" dirty="0">
                <a:solidFill>
                  <a:schemeClr val="tx1"/>
                </a:solidFill>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4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endParaRPr lang="en-GB" sz="1200" dirty="0">
                <a:solidFill>
                  <a:schemeClr val="tx1"/>
                </a:solidFill>
                <a:latin typeface="Comic Sans MS"/>
              </a:endParaRPr>
            </a:p>
            <a:p>
              <a:pPr algn="ctr"/>
              <a:r>
                <a:rPr lang="en-GB" sz="1200" dirty="0">
                  <a:solidFill>
                    <a:schemeClr val="tx1"/>
                  </a:solidFill>
                  <a:latin typeface="Comic Sans MS"/>
                </a:rPr>
                <a:t>Will be used when people dial 999</a:t>
              </a:r>
              <a:endParaRPr lang="en-GB" dirty="0">
                <a:solidFill>
                  <a:schemeClr val="tx1"/>
                </a:solidFill>
              </a:endParaRPr>
            </a:p>
          </p:txBody>
        </p:sp>
        <p:sp>
          <p:nvSpPr>
            <p:cNvPr id="19" name="TextBox 1">
              <a:extLst>
                <a:ext uri="{FF2B5EF4-FFF2-40B4-BE49-F238E27FC236}">
                  <a16:creationId xmlns:a16="http://schemas.microsoft.com/office/drawing/2014/main" id="{F49CAF7C-8BE2-4821-B5B4-BBCCD4C88063}"/>
                </a:ext>
              </a:extLst>
            </p:cNvPr>
            <p:cNvSpPr txBox="1"/>
            <p:nvPr/>
          </p:nvSpPr>
          <p:spPr>
            <a:xfrm>
              <a:off x="127747" y="1220794"/>
              <a:ext cx="2051094" cy="2240655"/>
            </a:xfrm>
            <a:prstGeom prst="rect">
              <a:avLst/>
            </a:prstGeom>
            <a:solidFill>
              <a:schemeClr val="bg1"/>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35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5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4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18"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0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083"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276"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449"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GB" sz="1400" u="sng" dirty="0">
                  <a:latin typeface="Comic Sans MS"/>
                </a:rPr>
                <a:t>Blood Engineers</a:t>
              </a:r>
              <a:endParaRPr lang="en-US" dirty="0"/>
            </a:p>
            <a:p>
              <a:pPr algn="ctr"/>
              <a:endParaRPr lang="en-GB" sz="1400" u="sng"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endParaRPr lang="en-GB" sz="1200" dirty="0">
                <a:latin typeface="Comic Sans MS"/>
              </a:endParaRPr>
            </a:p>
            <a:p>
              <a:pPr algn="ctr"/>
              <a:r>
                <a:rPr lang="en-GB" sz="1200" dirty="0">
                  <a:latin typeface="Comic Sans MS"/>
                </a:rPr>
                <a:t>Who will produce blood artificially instead of using blood donors</a:t>
              </a:r>
              <a:endParaRPr lang="en-GB" dirty="0"/>
            </a:p>
          </p:txBody>
        </p:sp>
        <p:pic>
          <p:nvPicPr>
            <p:cNvPr id="20" name="Picture 2" descr="A picture containing person, indoor, table, man&#10;&#10;Description generated with very high confidence">
              <a:extLst>
                <a:ext uri="{FF2B5EF4-FFF2-40B4-BE49-F238E27FC236}">
                  <a16:creationId xmlns:a16="http://schemas.microsoft.com/office/drawing/2014/main" id="{86C85BFF-CBF1-42EE-84F6-30AFC183D9BA}"/>
                </a:ext>
              </a:extLst>
            </p:cNvPr>
            <p:cNvPicPr>
              <a:picLocks noChangeAspect="1"/>
            </p:cNvPicPr>
            <p:nvPr/>
          </p:nvPicPr>
          <p:blipFill>
            <a:blip r:embed="rId4"/>
            <a:stretch>
              <a:fillRect/>
            </a:stretch>
          </p:blipFill>
          <p:spPr>
            <a:xfrm>
              <a:off x="379588" y="1512935"/>
              <a:ext cx="1657350" cy="1176770"/>
            </a:xfrm>
            <a:prstGeom prst="rect">
              <a:avLst/>
            </a:prstGeom>
          </p:spPr>
        </p:pic>
        <p:pic>
          <p:nvPicPr>
            <p:cNvPr id="21" name="Picture 8" descr="A picture containing person, woman, glasses, man&#10;&#10;Description generated with very high confidence">
              <a:extLst>
                <a:ext uri="{FF2B5EF4-FFF2-40B4-BE49-F238E27FC236}">
                  <a16:creationId xmlns:a16="http://schemas.microsoft.com/office/drawing/2014/main" id="{F85268CD-2B6A-4FB8-A9B8-25713310A0E0}"/>
                </a:ext>
              </a:extLst>
            </p:cNvPr>
            <p:cNvPicPr>
              <a:picLocks noChangeAspect="1"/>
            </p:cNvPicPr>
            <p:nvPr/>
          </p:nvPicPr>
          <p:blipFill>
            <a:blip r:embed="rId5"/>
            <a:stretch>
              <a:fillRect/>
            </a:stretch>
          </p:blipFill>
          <p:spPr>
            <a:xfrm>
              <a:off x="4820217" y="1189610"/>
              <a:ext cx="1528764" cy="1023356"/>
            </a:xfrm>
            <a:prstGeom prst="rect">
              <a:avLst/>
            </a:prstGeom>
          </p:spPr>
        </p:pic>
        <p:pic>
          <p:nvPicPr>
            <p:cNvPr id="22" name="Picture 10" descr="A picture containing screenshot&#10;&#10;Description generated with very high confidence">
              <a:extLst>
                <a:ext uri="{FF2B5EF4-FFF2-40B4-BE49-F238E27FC236}">
                  <a16:creationId xmlns:a16="http://schemas.microsoft.com/office/drawing/2014/main" id="{42A4A22D-BD71-49E9-9B6E-30158E779BD4}"/>
                </a:ext>
              </a:extLst>
            </p:cNvPr>
            <p:cNvPicPr>
              <a:picLocks noChangeAspect="1"/>
            </p:cNvPicPr>
            <p:nvPr/>
          </p:nvPicPr>
          <p:blipFill rotWithShape="1">
            <a:blip r:embed="rId6"/>
            <a:srcRect l="13646" r="12239" b="952"/>
            <a:stretch/>
          </p:blipFill>
          <p:spPr>
            <a:xfrm>
              <a:off x="2362124" y="2475669"/>
              <a:ext cx="1783088" cy="1021587"/>
            </a:xfrm>
            <a:prstGeom prst="rect">
              <a:avLst/>
            </a:prstGeom>
          </p:spPr>
        </p:pic>
      </p:grpSp>
    </p:spTree>
    <p:extLst>
      <p:ext uri="{BB962C8B-B14F-4D97-AF65-F5344CB8AC3E}">
        <p14:creationId xmlns:p14="http://schemas.microsoft.com/office/powerpoint/2010/main" val="16580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2952</TotalTime>
  <Words>301</Words>
  <Application>Microsoft Office PowerPoint</Application>
  <PresentationFormat>Custom</PresentationFormat>
  <Paragraphs>148</Paragraphs>
  <Slides>7</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Calibri Light</vt:lpstr>
      <vt:lpstr>Comic Sans MS</vt:lpstr>
      <vt:lpstr>Text pages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LEP Power Point Template</dc:title>
  <dc:creator>Ross Taylor</dc:creator>
  <cp:lastModifiedBy>Isabel Hutton</cp:lastModifiedBy>
  <cp:revision>280</cp:revision>
  <cp:lastPrinted>2019-07-11T10:59:56Z</cp:lastPrinted>
  <dcterms:modified xsi:type="dcterms:W3CDTF">2020-04-24T09:44:15Z</dcterms:modified>
</cp:coreProperties>
</file>